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81" r:id="rId3"/>
    <p:sldId id="282" r:id="rId4"/>
    <p:sldId id="257" r:id="rId5"/>
    <p:sldId id="258" r:id="rId6"/>
    <p:sldId id="264" r:id="rId7"/>
    <p:sldId id="265" r:id="rId8"/>
    <p:sldId id="262" r:id="rId9"/>
    <p:sldId id="263" r:id="rId10"/>
    <p:sldId id="280" r:id="rId11"/>
    <p:sldId id="279" r:id="rId12"/>
    <p:sldId id="283" r:id="rId13"/>
    <p:sldId id="286" r:id="rId14"/>
    <p:sldId id="261" r:id="rId15"/>
    <p:sldId id="268" r:id="rId16"/>
    <p:sldId id="269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67" r:id="rId25"/>
    <p:sldId id="284" r:id="rId26"/>
    <p:sldId id="28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BB96F3-A63E-436F-845C-5AA9DB54CE37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1AFC67-D07E-44D4-BD89-27770E1F3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77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67743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2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/>
          </a:p>
        </p:txBody>
      </p:sp>
      <p:sp>
        <p:nvSpPr>
          <p:cNvPr id="663" name="Google Shape;663;p52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/>
          </a:p>
        </p:txBody>
      </p:sp>
      <p:sp>
        <p:nvSpPr>
          <p:cNvPr id="664" name="Google Shape;664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5" name="Google Shape;665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5425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53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/>
          </a:p>
        </p:txBody>
      </p:sp>
      <p:sp>
        <p:nvSpPr>
          <p:cNvPr id="672" name="Google Shape;672;p53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/>
          </a:p>
        </p:txBody>
      </p:sp>
      <p:sp>
        <p:nvSpPr>
          <p:cNvPr id="673" name="Google Shape;673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4" name="Google Shape;674;p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7956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46851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0188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54640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57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/>
          </a:p>
        </p:txBody>
      </p:sp>
      <p:sp>
        <p:nvSpPr>
          <p:cNvPr id="879" name="Google Shape;879;p57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/>
          </a:p>
        </p:txBody>
      </p:sp>
      <p:sp>
        <p:nvSpPr>
          <p:cNvPr id="880" name="Google Shape;880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81" name="Google Shape;881;p5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19248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58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/>
          </a:p>
        </p:txBody>
      </p:sp>
      <p:sp>
        <p:nvSpPr>
          <p:cNvPr id="890" name="Google Shape;890;p58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/>
          </a:p>
        </p:txBody>
      </p:sp>
      <p:sp>
        <p:nvSpPr>
          <p:cNvPr id="891" name="Google Shape;891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2" name="Google Shape;892;p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1462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50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/>
          </a:p>
        </p:txBody>
      </p:sp>
      <p:sp>
        <p:nvSpPr>
          <p:cNvPr id="649" name="Google Shape;649;p50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/>
          </a:p>
        </p:txBody>
      </p:sp>
      <p:sp>
        <p:nvSpPr>
          <p:cNvPr id="650" name="Google Shape;650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1" name="Google Shape;651;p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83853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8096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7437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6094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447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229A80B-0491-427E-BD28-B6041F2DCDCF}" type="slidenum">
              <a:rPr lang="en-US" sz="1200" smtClean="0"/>
              <a:pPr/>
              <a:t>8</a:t>
            </a:fld>
            <a:endParaRPr lang="en-US" sz="1200" smtClean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8590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503105B-8808-40F2-B147-195066EC9EDD}" type="slidenum">
              <a:rPr lang="en-US" sz="1200" smtClean="0"/>
              <a:pPr/>
              <a:t>9</a:t>
            </a:fld>
            <a:endParaRPr lang="en-US" sz="1200" smtClean="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5890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1816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2071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49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/>
          </a:p>
        </p:txBody>
      </p:sp>
      <p:sp>
        <p:nvSpPr>
          <p:cNvPr id="640" name="Google Shape;640;p49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/>
          </a:p>
        </p:txBody>
      </p:sp>
      <p:sp>
        <p:nvSpPr>
          <p:cNvPr id="641" name="Google Shape;64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2" name="Google Shape;642;p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2002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7374E-1387-4825-B286-E87EC99510C4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E77C9-3C88-4F30-A105-C2C12A908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101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7374E-1387-4825-B286-E87EC99510C4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E77C9-3C88-4F30-A105-C2C12A908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01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7374E-1387-4825-B286-E87EC99510C4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E77C9-3C88-4F30-A105-C2C12A908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0512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676400"/>
            <a:ext cx="508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6400"/>
            <a:ext cx="508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10EE2C-2B60-4A51-974D-C6D54AB93E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05096"/>
      </p:ext>
    </p:extLst>
  </p:cSld>
  <p:clrMapOvr>
    <a:masterClrMapping/>
  </p:clrMapOvr>
  <p:transition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7374E-1387-4825-B286-E87EC99510C4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E77C9-3C88-4F30-A105-C2C12A908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78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7374E-1387-4825-B286-E87EC99510C4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E77C9-3C88-4F30-A105-C2C12A908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39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7374E-1387-4825-B286-E87EC99510C4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E77C9-3C88-4F30-A105-C2C12A908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7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7374E-1387-4825-B286-E87EC99510C4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E77C9-3C88-4F30-A105-C2C12A908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53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7374E-1387-4825-B286-E87EC99510C4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E77C9-3C88-4F30-A105-C2C12A908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646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7374E-1387-4825-B286-E87EC99510C4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E77C9-3C88-4F30-A105-C2C12A908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1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7374E-1387-4825-B286-E87EC99510C4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E77C9-3C88-4F30-A105-C2C12A908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734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7374E-1387-4825-B286-E87EC99510C4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E77C9-3C88-4F30-A105-C2C12A908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272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7374E-1387-4825-B286-E87EC99510C4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3E77C9-3C88-4F30-A105-C2C12A908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113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Unit 2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78555"/>
            <a:ext cx="9144000" cy="1655762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NUCLEIC ACIDS- DNA AND RNA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99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bhspe-0205cr-0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353" y="2839853"/>
            <a:ext cx="3886200" cy="384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766888" y="809625"/>
            <a:ext cx="8686800" cy="457200"/>
          </a:xfrm>
        </p:spPr>
        <p:txBody>
          <a:bodyPr>
            <a:normAutofit fontScale="90000"/>
          </a:bodyPr>
          <a:lstStyle/>
          <a:p>
            <a:r>
              <a:rPr lang="en-US"/>
              <a:t>Replication copies the genetic information. 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3682" y="2228290"/>
            <a:ext cx="8610600" cy="3962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single strand of DNA serves as a template for a new strand.</a:t>
            </a:r>
          </a:p>
          <a:p>
            <a:r>
              <a:rPr lang="en-US" dirty="0"/>
              <a:t>The rules of base pairing direct</a:t>
            </a:r>
            <a:br>
              <a:rPr lang="en-US" dirty="0"/>
            </a:br>
            <a:r>
              <a:rPr lang="en-US" dirty="0"/>
              <a:t>replication.</a:t>
            </a:r>
          </a:p>
          <a:p>
            <a:r>
              <a:rPr lang="en-US" dirty="0"/>
              <a:t>DNA is replicated during the</a:t>
            </a:r>
            <a:br>
              <a:rPr lang="en-US" dirty="0"/>
            </a:br>
            <a:r>
              <a:rPr lang="en-US" dirty="0"/>
              <a:t>S (synthesis) stage of the</a:t>
            </a:r>
            <a:br>
              <a:rPr lang="en-US" dirty="0"/>
            </a:br>
            <a:r>
              <a:rPr lang="en-US" dirty="0"/>
              <a:t>cell cycle.</a:t>
            </a:r>
          </a:p>
          <a:p>
            <a:r>
              <a:rPr lang="en-US" dirty="0"/>
              <a:t>Each body cell gets a</a:t>
            </a:r>
            <a:br>
              <a:rPr lang="en-US" dirty="0"/>
            </a:br>
            <a:r>
              <a:rPr lang="en-US" dirty="0"/>
              <a:t>complete set of</a:t>
            </a:r>
            <a:br>
              <a:rPr lang="en-US" dirty="0"/>
            </a:br>
            <a:r>
              <a:rPr lang="en-US" dirty="0"/>
              <a:t>identical DNA.</a:t>
            </a:r>
          </a:p>
        </p:txBody>
      </p:sp>
    </p:spTree>
    <p:extLst>
      <p:ext uri="{BB962C8B-B14F-4D97-AF65-F5344CB8AC3E}">
        <p14:creationId xmlns:p14="http://schemas.microsoft.com/office/powerpoint/2010/main" val="38444760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NA Replication - Leading Strand vs Lagging Strand &amp;amp; Okazaki Fragments -  YouTu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858" y="842297"/>
            <a:ext cx="8543054" cy="480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52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DNA replication - 3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"/>
            <a:ext cx="12192000" cy="6857844"/>
          </a:xfrm>
        </p:spPr>
      </p:pic>
    </p:spTree>
    <p:extLst>
      <p:ext uri="{BB962C8B-B14F-4D97-AF65-F5344CB8AC3E}">
        <p14:creationId xmlns:p14="http://schemas.microsoft.com/office/powerpoint/2010/main" val="6602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RNA- RIBONUCLEIC ACID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09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8"/>
          <p:cNvSpPr txBox="1">
            <a:spLocks noGrp="1"/>
          </p:cNvSpPr>
          <p:nvPr>
            <p:ph type="title" idx="4294967295"/>
          </p:nvPr>
        </p:nvSpPr>
        <p:spPr>
          <a:xfrm>
            <a:off x="1981200" y="274637"/>
            <a:ext cx="8229600" cy="5635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3200"/>
            </a:pPr>
            <a:r>
              <a:rPr lang="en-US" sz="3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RNA – Ribonucleic Acid</a:t>
            </a:r>
            <a:endParaRPr/>
          </a:p>
        </p:txBody>
      </p:sp>
      <p:sp>
        <p:nvSpPr>
          <p:cNvPr id="482" name="Google Shape;482;p38"/>
          <p:cNvSpPr txBox="1">
            <a:spLocks noGrp="1"/>
          </p:cNvSpPr>
          <p:nvPr>
            <p:ph type="body" idx="4294967295"/>
          </p:nvPr>
        </p:nvSpPr>
        <p:spPr>
          <a:xfrm>
            <a:off x="1981200" y="1066800"/>
            <a:ext cx="3276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-203200">
              <a:lnSpc>
                <a:spcPct val="100000"/>
              </a:lnSpc>
              <a:spcBef>
                <a:spcPts val="0"/>
              </a:spcBef>
              <a:buClr>
                <a:srgbClr val="660066"/>
              </a:buClr>
              <a:buSzPts val="3200"/>
              <a:buFont typeface="Times New Roman"/>
              <a:buChar char="•"/>
            </a:pPr>
            <a:r>
              <a:rPr lang="en-US" sz="3200" b="1">
                <a:solidFill>
                  <a:srgbClr val="66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Ribose sugar has an extra –OH or hydroxyl group</a:t>
            </a:r>
            <a:endParaRPr/>
          </a:p>
          <a:p>
            <a:pPr marL="0" indent="0">
              <a:lnSpc>
                <a:spcPct val="100000"/>
              </a:lnSpc>
              <a:spcBef>
                <a:spcPts val="640"/>
              </a:spcBef>
              <a:buClr>
                <a:schemeClr val="dk1"/>
              </a:buClr>
              <a:buSzPts val="3200"/>
              <a:buNone/>
            </a:pPr>
            <a:endParaRPr sz="3200" b="1">
              <a:solidFill>
                <a:srgbClr val="006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-177800">
              <a:lnSpc>
                <a:spcPct val="100000"/>
              </a:lnSpc>
              <a:spcBef>
                <a:spcPts val="560"/>
              </a:spcBef>
              <a:buClr>
                <a:srgbClr val="006600"/>
              </a:buClr>
              <a:buSzPts val="2800"/>
              <a:buFont typeface="Times New Roman"/>
              <a:buChar char="•"/>
            </a:pPr>
            <a:r>
              <a:rPr lang="en-US" b="1">
                <a:solidFill>
                  <a:srgbClr val="00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has the base uracil (U) instead of thymine (T)</a:t>
            </a:r>
            <a:endParaRPr/>
          </a:p>
          <a:p>
            <a:pPr marL="342900" indent="-165100">
              <a:spcBef>
                <a:spcPts val="560"/>
              </a:spcBef>
              <a:buClr>
                <a:schemeClr val="dk1"/>
              </a:buClr>
              <a:buSzPts val="2800"/>
              <a:buNone/>
            </a:pPr>
            <a:endParaRPr b="1">
              <a:solidFill>
                <a:srgbClr val="006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3" name="Google Shape;483;p38"/>
          <p:cNvSpPr txBox="1"/>
          <p:nvPr/>
        </p:nvSpPr>
        <p:spPr>
          <a:xfrm>
            <a:off x="8153400" y="990600"/>
            <a:ext cx="189865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1600"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Nitrogenous base</a:t>
            </a:r>
            <a:endParaRPr/>
          </a:p>
          <a:p>
            <a:pPr algn="ctr">
              <a:lnSpc>
                <a:spcPct val="90000"/>
              </a:lnSpc>
              <a:buClr>
                <a:schemeClr val="dk1"/>
              </a:buClr>
              <a:buSzPts val="1600"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(A,G,C, or U)</a:t>
            </a:r>
            <a:endParaRPr/>
          </a:p>
        </p:txBody>
      </p:sp>
      <p:sp>
        <p:nvSpPr>
          <p:cNvPr id="484" name="Google Shape;484;p38"/>
          <p:cNvSpPr txBox="1"/>
          <p:nvPr/>
        </p:nvSpPr>
        <p:spPr>
          <a:xfrm>
            <a:off x="7162800" y="5791201"/>
            <a:ext cx="1562100" cy="31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1600"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Sugar (ribose)</a:t>
            </a:r>
            <a:endParaRPr/>
          </a:p>
        </p:txBody>
      </p:sp>
      <p:pic>
        <p:nvPicPr>
          <p:cNvPr id="485" name="Google Shape;485;p38"/>
          <p:cNvPicPr preferRelativeResize="0">
            <a:picLocks noGrp="1"/>
          </p:cNvPicPr>
          <p:nvPr>
            <p:ph type="clipArt" idx="4294967295"/>
          </p:nvPr>
        </p:nvPicPr>
        <p:blipFill rotWithShape="1">
          <a:blip r:embed="rId3">
            <a:alphaModFix/>
          </a:blip>
          <a:srcRect l="753" t="14178" r="11808" b="4228"/>
          <a:stretch/>
        </p:blipFill>
        <p:spPr>
          <a:xfrm>
            <a:off x="5605463" y="1878013"/>
            <a:ext cx="4378325" cy="380682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38"/>
          <p:cNvSpPr txBox="1"/>
          <p:nvPr/>
        </p:nvSpPr>
        <p:spPr>
          <a:xfrm>
            <a:off x="5562600" y="3886200"/>
            <a:ext cx="1524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1600"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Phosphate</a:t>
            </a:r>
            <a:endParaRPr/>
          </a:p>
          <a:p>
            <a:pPr algn="ctr">
              <a:lnSpc>
                <a:spcPct val="90000"/>
              </a:lnSpc>
              <a:buClr>
                <a:schemeClr val="dk1"/>
              </a:buClr>
              <a:buSzPts val="1600"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</a:t>
            </a:r>
            <a:endParaRPr/>
          </a:p>
        </p:txBody>
      </p:sp>
      <p:sp>
        <p:nvSpPr>
          <p:cNvPr id="487" name="Google Shape;487;p38"/>
          <p:cNvSpPr txBox="1"/>
          <p:nvPr/>
        </p:nvSpPr>
        <p:spPr>
          <a:xfrm>
            <a:off x="9220200" y="3657600"/>
            <a:ext cx="99060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800"/>
            </a:pPr>
            <a:r>
              <a:rPr lang="en-U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Uracil</a:t>
            </a:r>
            <a:endParaRPr/>
          </a:p>
        </p:txBody>
      </p:sp>
      <p:sp>
        <p:nvSpPr>
          <p:cNvPr id="2" name="Oval 1"/>
          <p:cNvSpPr/>
          <p:nvPr/>
        </p:nvSpPr>
        <p:spPr>
          <a:xfrm>
            <a:off x="7908178" y="5098489"/>
            <a:ext cx="1219200" cy="494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9614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8"/>
          <p:cNvSpPr txBox="1">
            <a:spLocks noGrp="1"/>
          </p:cNvSpPr>
          <p:nvPr>
            <p:ph type="title" idx="4294967295"/>
          </p:nvPr>
        </p:nvSpPr>
        <p:spPr>
          <a:xfrm>
            <a:off x="2133600" y="228600"/>
            <a:ext cx="7772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3200"/>
            </a:pPr>
            <a:r>
              <a:rPr lang="en-US" sz="3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RNA Differs from DNA</a:t>
            </a:r>
            <a:endParaRPr/>
          </a:p>
        </p:txBody>
      </p:sp>
      <p:sp>
        <p:nvSpPr>
          <p:cNvPr id="635" name="Google Shape;635;p48"/>
          <p:cNvSpPr txBox="1">
            <a:spLocks noGrp="1"/>
          </p:cNvSpPr>
          <p:nvPr>
            <p:ph type="body" idx="4294967295"/>
          </p:nvPr>
        </p:nvSpPr>
        <p:spPr>
          <a:xfrm>
            <a:off x="1524000" y="1066800"/>
            <a:ext cx="49530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	</a:t>
            </a:r>
            <a:r>
              <a:rPr lang="en-US" sz="2400" b="1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RNA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has a sugar </a:t>
            </a:r>
            <a:r>
              <a:rPr lang="en-US" sz="2400" b="1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ribose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2400" b="1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DNA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has a sugar </a:t>
            </a:r>
            <a:r>
              <a:rPr lang="en-US" sz="2400" b="1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deoxyribose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	</a:t>
            </a:r>
            <a:r>
              <a:rPr lang="en-US" sz="2400" b="1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RNA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contains the base </a:t>
            </a:r>
            <a:r>
              <a:rPr lang="en-US" sz="2400" b="1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uracil (U)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2400" b="1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DNA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has </a:t>
            </a:r>
            <a:r>
              <a:rPr lang="en-US" sz="2400" b="1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thymine (T)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	</a:t>
            </a:r>
            <a:r>
              <a:rPr lang="en-US" sz="2400" b="1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RNA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molecule is </a:t>
            </a:r>
            <a:r>
              <a:rPr lang="en-US" sz="2400" b="1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single-stranded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2400" b="1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DNA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</a:t>
            </a:r>
            <a:r>
              <a:rPr lang="en-US" sz="2400" b="1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double-stranded</a:t>
            </a:r>
            <a:endParaRPr/>
          </a:p>
        </p:txBody>
      </p:sp>
      <p:pic>
        <p:nvPicPr>
          <p:cNvPr id="636" name="Google Shape;636;p48" descr="Nucacids08"/>
          <p:cNvPicPr preferRelativeResize="0"/>
          <p:nvPr/>
        </p:nvPicPr>
        <p:blipFill rotWithShape="1">
          <a:blip r:embed="rId3">
            <a:alphaModFix/>
          </a:blip>
          <a:srcRect t="2082" b="41666"/>
          <a:stretch/>
        </p:blipFill>
        <p:spPr>
          <a:xfrm>
            <a:off x="1524001" y="3962400"/>
            <a:ext cx="4391025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48" descr="25_05"/>
          <p:cNvPicPr preferRelativeResize="0"/>
          <p:nvPr/>
        </p:nvPicPr>
        <p:blipFill rotWithShape="1">
          <a:blip r:embed="rId4">
            <a:alphaModFix/>
          </a:blip>
          <a:srcRect l="9370" t="2839" r="9135"/>
          <a:stretch/>
        </p:blipFill>
        <p:spPr>
          <a:xfrm>
            <a:off x="6705600" y="1295400"/>
            <a:ext cx="3962400" cy="5105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905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9"/>
          <p:cNvSpPr txBox="1"/>
          <p:nvPr/>
        </p:nvSpPr>
        <p:spPr>
          <a:xfrm>
            <a:off x="1752600" y="360362"/>
            <a:ext cx="8686800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2800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/>
          </a:p>
        </p:txBody>
      </p:sp>
      <p:sp>
        <p:nvSpPr>
          <p:cNvPr id="645" name="Google Shape;645;p49"/>
          <p:cNvSpPr txBox="1">
            <a:spLocks noGrp="1"/>
          </p:cNvSpPr>
          <p:nvPr>
            <p:ph type="title" idx="4294967295"/>
          </p:nvPr>
        </p:nvSpPr>
        <p:spPr>
          <a:xfrm>
            <a:off x="1981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3200"/>
            </a:pPr>
            <a:r>
              <a:rPr lang="en-US" sz="3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Three Types of RNA</a:t>
            </a:r>
            <a:endParaRPr/>
          </a:p>
        </p:txBody>
      </p:sp>
      <p:sp>
        <p:nvSpPr>
          <p:cNvPr id="646" name="Google Shape;646;p49"/>
          <p:cNvSpPr txBox="1">
            <a:spLocks noGrp="1"/>
          </p:cNvSpPr>
          <p:nvPr>
            <p:ph type="body" idx="4294967295"/>
          </p:nvPr>
        </p:nvSpPr>
        <p:spPr>
          <a:xfrm>
            <a:off x="1905000" y="1066800"/>
            <a:ext cx="80772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lnSpc>
                <a:spcPct val="80000"/>
              </a:lnSpc>
              <a:spcBef>
                <a:spcPts val="0"/>
              </a:spcBef>
              <a:buClr>
                <a:srgbClr val="CC0099"/>
              </a:buClr>
              <a:buSzPts val="2800"/>
              <a:buFont typeface="Times New Roman"/>
              <a:buChar char="•"/>
            </a:pPr>
            <a:r>
              <a:rPr lang="en-US" b="1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Messenger RNA (mRNA)</a:t>
            </a:r>
            <a:r>
              <a:rPr lang="en-US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carries genetic information to the ribosomes</a:t>
            </a:r>
            <a:endParaRPr/>
          </a:p>
          <a:p>
            <a:pPr marL="342900" indent="-342900">
              <a:lnSpc>
                <a:spcPct val="80000"/>
              </a:lnSpc>
              <a:spcBef>
                <a:spcPts val="560"/>
              </a:spcBef>
              <a:buClr>
                <a:schemeClr val="dk1"/>
              </a:buClr>
              <a:buSzPts val="2800"/>
              <a:buNone/>
            </a:pPr>
            <a:r>
              <a:rPr lang="en-US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blueprint for the construction of a protein)</a:t>
            </a:r>
            <a:endParaRPr b="1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indent="-342900">
              <a:lnSpc>
                <a:spcPct val="80000"/>
              </a:lnSpc>
              <a:spcBef>
                <a:spcPts val="560"/>
              </a:spcBef>
              <a:buClr>
                <a:schemeClr val="dk1"/>
              </a:buClr>
              <a:buSzPts val="2800"/>
              <a:buNone/>
            </a:pP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indent="-342900">
              <a:lnSpc>
                <a:spcPct val="80000"/>
              </a:lnSpc>
              <a:spcBef>
                <a:spcPts val="560"/>
              </a:spcBef>
              <a:buClr>
                <a:srgbClr val="CC0099"/>
              </a:buClr>
              <a:buSzPts val="2800"/>
              <a:buFont typeface="Times New Roman"/>
              <a:buChar char="•"/>
            </a:pPr>
            <a:r>
              <a:rPr lang="en-US" b="1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Ribosomal RNA (rRNA)</a:t>
            </a:r>
            <a:r>
              <a:rPr lang="en-US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along with protein, makes up the </a:t>
            </a:r>
            <a:r>
              <a:rPr lang="en-US" b="1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ribosomes</a:t>
            </a:r>
            <a:endParaRPr/>
          </a:p>
          <a:p>
            <a:pPr marL="342900" indent="-342900">
              <a:lnSpc>
                <a:spcPct val="80000"/>
              </a:lnSpc>
              <a:spcBef>
                <a:spcPts val="560"/>
              </a:spcBef>
              <a:buClr>
                <a:srgbClr val="CC0099"/>
              </a:buClr>
              <a:buSzPts val="2800"/>
              <a:buNone/>
            </a:pPr>
            <a:r>
              <a:rPr lang="en-US" b="1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construction site where the protein is made)</a:t>
            </a:r>
            <a:endParaRPr/>
          </a:p>
          <a:p>
            <a:pPr marL="342900" indent="-342900">
              <a:lnSpc>
                <a:spcPct val="80000"/>
              </a:lnSpc>
              <a:spcBef>
                <a:spcPts val="560"/>
              </a:spcBef>
              <a:buClr>
                <a:schemeClr val="dk1"/>
              </a:buClr>
              <a:buSzPts val="2800"/>
              <a:buNone/>
            </a:pPr>
            <a:endParaRPr b="1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indent="-342900">
              <a:lnSpc>
                <a:spcPct val="80000"/>
              </a:lnSpc>
              <a:spcBef>
                <a:spcPts val="560"/>
              </a:spcBef>
              <a:buClr>
                <a:srgbClr val="CC0099"/>
              </a:buClr>
              <a:buSzPts val="2800"/>
              <a:buFont typeface="Times New Roman"/>
              <a:buChar char="•"/>
            </a:pPr>
            <a:r>
              <a:rPr lang="en-US" b="1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Transfer RNA (tRNA)</a:t>
            </a:r>
            <a:r>
              <a:rPr lang="en-US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transfers amino acids to the ribosomes where proteins are synthesized</a:t>
            </a:r>
            <a:endParaRPr/>
          </a:p>
          <a:p>
            <a:pPr marL="342900" indent="-342900">
              <a:lnSpc>
                <a:spcPct val="80000"/>
              </a:lnSpc>
              <a:spcBef>
                <a:spcPts val="560"/>
              </a:spcBef>
              <a:buClr>
                <a:schemeClr val="dk1"/>
              </a:buClr>
              <a:buSzPts val="2800"/>
              <a:buNone/>
            </a:pPr>
            <a:r>
              <a:rPr lang="en-US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truck delivering the proper amino acid to the site at the right time)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0607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2"/>
          <p:cNvSpPr txBox="1">
            <a:spLocks noGrp="1"/>
          </p:cNvSpPr>
          <p:nvPr>
            <p:ph type="title" idx="4294967295"/>
          </p:nvPr>
        </p:nvSpPr>
        <p:spPr>
          <a:xfrm>
            <a:off x="1524001" y="0"/>
            <a:ext cx="8637587" cy="762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3200"/>
            </a:pPr>
            <a:r>
              <a:rPr lang="en-US" sz="3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Overview of Transcription</a:t>
            </a:r>
            <a:endParaRPr/>
          </a:p>
        </p:txBody>
      </p:sp>
      <p:sp>
        <p:nvSpPr>
          <p:cNvPr id="668" name="Google Shape;668;p52"/>
          <p:cNvSpPr txBox="1">
            <a:spLocks noGrp="1"/>
          </p:cNvSpPr>
          <p:nvPr>
            <p:ph type="body" idx="4294967295"/>
          </p:nvPr>
        </p:nvSpPr>
        <p:spPr>
          <a:xfrm>
            <a:off x="1676400" y="685800"/>
            <a:ext cx="4343400" cy="594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During </a:t>
            </a:r>
            <a:r>
              <a:rPr lang="en-US" sz="2000" b="1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transcription</a:t>
            </a: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the nucleus, a segment of DNA unwinds and unzips, and the </a:t>
            </a:r>
            <a:r>
              <a:rPr lang="en-US" sz="2000" b="1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DNA </a:t>
            </a: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serves as a</a:t>
            </a:r>
            <a:r>
              <a:rPr lang="en-US" sz="2000" b="1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template for mRNA formation</a:t>
            </a:r>
            <a:endParaRPr/>
          </a:p>
          <a:p>
            <a:pPr marL="342900" indent="-342900">
              <a:lnSpc>
                <a:spcPct val="80000"/>
              </a:lnSpc>
              <a:spcBef>
                <a:spcPts val="400"/>
              </a:spcBef>
              <a:buClr>
                <a:srgbClr val="0000CC"/>
              </a:buClr>
              <a:buSzPts val="2000"/>
              <a:buFont typeface="Noto Sans Symbols"/>
              <a:buChar char="▪"/>
            </a:pPr>
            <a:r>
              <a:rPr lang="en-US" sz="2000" b="1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RNA polymerase</a:t>
            </a: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joins the RNA nucleotides so that the </a:t>
            </a:r>
            <a:r>
              <a:rPr lang="en-US" sz="2000" b="1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codons in mRNA are complementary</a:t>
            </a: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the triplet code in DNA</a:t>
            </a:r>
            <a:endParaRPr/>
          </a:p>
          <a:p>
            <a:pPr marL="342900" indent="-342900">
              <a:lnSpc>
                <a:spcPct val="80000"/>
              </a:lnSpc>
              <a:spcBef>
                <a:spcPts val="400"/>
              </a:spcBef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transfer of information in the </a:t>
            </a:r>
            <a:r>
              <a:rPr lang="en-US" sz="2000" b="1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nucleus</a:t>
            </a: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from a </a:t>
            </a:r>
            <a:r>
              <a:rPr lang="en-US" sz="20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DNA</a:t>
            </a: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molecule to an </a:t>
            </a:r>
            <a:r>
              <a:rPr lang="en-US" sz="2000" b="1">
                <a:solidFill>
                  <a:srgbClr val="9234D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RNA</a:t>
            </a:r>
            <a:r>
              <a:rPr lang="en-US" sz="20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molecule</a:t>
            </a:r>
            <a:endParaRPr/>
          </a:p>
          <a:p>
            <a:pPr marL="342900" indent="-342900">
              <a:lnSpc>
                <a:spcPct val="80000"/>
              </a:lnSpc>
              <a:spcBef>
                <a:spcPts val="400"/>
              </a:spcBef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Only 1 </a:t>
            </a:r>
            <a:r>
              <a:rPr lang="en-US" sz="20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DNA</a:t>
            </a: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strand serves as the </a:t>
            </a:r>
            <a:r>
              <a:rPr lang="en-US" sz="2000" b="1">
                <a:solidFill>
                  <a:srgbClr val="B5006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template</a:t>
            </a:r>
            <a:endParaRPr/>
          </a:p>
          <a:p>
            <a:pPr marL="342900" indent="-342900">
              <a:lnSpc>
                <a:spcPct val="80000"/>
              </a:lnSpc>
              <a:spcBef>
                <a:spcPts val="400"/>
              </a:spcBef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Starts at promoter </a:t>
            </a:r>
            <a:r>
              <a:rPr lang="en-US" sz="20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DNA</a:t>
            </a: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(TATA box)</a:t>
            </a:r>
            <a:endParaRPr/>
          </a:p>
          <a:p>
            <a:pPr marL="342900" indent="-342900">
              <a:lnSpc>
                <a:spcPct val="80000"/>
              </a:lnSpc>
              <a:spcBef>
                <a:spcPts val="400"/>
              </a:spcBef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Ends at terminator </a:t>
            </a:r>
            <a:r>
              <a:rPr lang="en-US" sz="20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DNA</a:t>
            </a: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(stop)</a:t>
            </a:r>
            <a:endParaRPr/>
          </a:p>
          <a:p>
            <a:pPr marL="342900" indent="-342900">
              <a:lnSpc>
                <a:spcPct val="80000"/>
              </a:lnSpc>
              <a:spcBef>
                <a:spcPts val="400"/>
              </a:spcBef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complete, </a:t>
            </a:r>
            <a:r>
              <a:rPr lang="en-US" sz="2000" b="1">
                <a:solidFill>
                  <a:srgbClr val="9234D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pre-RNA</a:t>
            </a: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molecule is released</a:t>
            </a:r>
            <a:endParaRPr/>
          </a:p>
          <a:p>
            <a:pPr marL="342900" indent="-215900">
              <a:spcBef>
                <a:spcPts val="400"/>
              </a:spcBef>
              <a:buClr>
                <a:schemeClr val="dk1"/>
              </a:buClr>
              <a:buSzPts val="2000"/>
              <a:buNone/>
            </a:pPr>
            <a:endParaRPr sz="20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69" name="Google Shape;669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914400"/>
            <a:ext cx="4572000" cy="594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911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3"/>
          <p:cNvSpPr txBox="1">
            <a:spLocks noGrp="1"/>
          </p:cNvSpPr>
          <p:nvPr>
            <p:ph type="title" idx="4294967295"/>
          </p:nvPr>
        </p:nvSpPr>
        <p:spPr>
          <a:xfrm>
            <a:off x="1981200" y="274637"/>
            <a:ext cx="8229600" cy="3349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3200"/>
            </a:pPr>
            <a:r>
              <a:rPr lang="en-US" sz="3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RNA Polymerase</a:t>
            </a:r>
            <a:endParaRPr/>
          </a:p>
        </p:txBody>
      </p:sp>
      <p:sp>
        <p:nvSpPr>
          <p:cNvPr id="677" name="Google Shape;677;p53"/>
          <p:cNvSpPr txBox="1">
            <a:spLocks noGrp="1"/>
          </p:cNvSpPr>
          <p:nvPr>
            <p:ph type="body" idx="4294967295"/>
          </p:nvPr>
        </p:nvSpPr>
        <p:spPr>
          <a:xfrm>
            <a:off x="1828800" y="838201"/>
            <a:ext cx="7467600" cy="19700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rgbClr val="0000CC"/>
              </a:buClr>
              <a:buSzPts val="2800"/>
              <a:buFont typeface="Noto Sans Symbols"/>
              <a:buChar char="▪"/>
            </a:pPr>
            <a:r>
              <a:rPr lang="en-US" b="1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Enzyme</a:t>
            </a:r>
            <a:r>
              <a:rPr lang="en-US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found in the nucleus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560"/>
              </a:spcBef>
              <a:buClr>
                <a:srgbClr val="0000CC"/>
              </a:buClr>
              <a:buSzPts val="2800"/>
              <a:buFont typeface="Noto Sans Symbols"/>
              <a:buChar char="▪"/>
            </a:pPr>
            <a:r>
              <a:rPr lang="en-US" b="1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Separates </a:t>
            </a:r>
            <a:r>
              <a:rPr lang="en-US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two DNA strands by </a:t>
            </a:r>
            <a:r>
              <a:rPr lang="en-US" b="1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breaking the hydrogen bonds</a:t>
            </a:r>
            <a:r>
              <a:rPr lang="en-US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between the bases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560"/>
              </a:spcBef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 moves along one of the DNA strands and </a:t>
            </a:r>
            <a:r>
              <a:rPr lang="en-US" b="1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links RNA nucleotides</a:t>
            </a:r>
            <a:r>
              <a:rPr lang="en-US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together</a:t>
            </a:r>
            <a:endParaRPr/>
          </a:p>
        </p:txBody>
      </p:sp>
      <p:grpSp>
        <p:nvGrpSpPr>
          <p:cNvPr id="678" name="Google Shape;678;p53"/>
          <p:cNvGrpSpPr/>
          <p:nvPr/>
        </p:nvGrpSpPr>
        <p:grpSpPr>
          <a:xfrm>
            <a:off x="2133600" y="3352801"/>
            <a:ext cx="8077200" cy="3189287"/>
            <a:chOff x="0" y="1306"/>
            <a:chExt cx="5753" cy="2062"/>
          </a:xfrm>
        </p:grpSpPr>
        <p:sp>
          <p:nvSpPr>
            <p:cNvPr id="679" name="Google Shape;679;p53"/>
            <p:cNvSpPr/>
            <p:nvPr/>
          </p:nvSpPr>
          <p:spPr>
            <a:xfrm>
              <a:off x="144" y="1584"/>
              <a:ext cx="1" cy="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53"/>
            <p:cNvSpPr/>
            <p:nvPr/>
          </p:nvSpPr>
          <p:spPr>
            <a:xfrm>
              <a:off x="1648" y="1504"/>
              <a:ext cx="1984" cy="1024"/>
            </a:xfrm>
            <a:prstGeom prst="octagon">
              <a:avLst>
                <a:gd name="adj" fmla="val 6325"/>
              </a:avLst>
            </a:prstGeom>
            <a:solidFill>
              <a:srgbClr val="FAFD00"/>
            </a:solidFill>
            <a:ln w="508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53"/>
            <p:cNvSpPr/>
            <p:nvPr/>
          </p:nvSpPr>
          <p:spPr>
            <a:xfrm>
              <a:off x="48" y="1500"/>
              <a:ext cx="5705" cy="1069"/>
            </a:xfrm>
            <a:custGeom>
              <a:avLst/>
              <a:gdLst/>
              <a:ahLst/>
              <a:cxnLst/>
              <a:rect l="l" t="t" r="r" b="b"/>
              <a:pathLst>
                <a:path w="5705" h="1069" extrusionOk="0">
                  <a:moveTo>
                    <a:pt x="0" y="180"/>
                  </a:moveTo>
                  <a:lnTo>
                    <a:pt x="36" y="180"/>
                  </a:lnTo>
                  <a:lnTo>
                    <a:pt x="72" y="180"/>
                  </a:lnTo>
                  <a:lnTo>
                    <a:pt x="108" y="204"/>
                  </a:lnTo>
                  <a:lnTo>
                    <a:pt x="132" y="240"/>
                  </a:lnTo>
                  <a:lnTo>
                    <a:pt x="156" y="276"/>
                  </a:lnTo>
                  <a:lnTo>
                    <a:pt x="168" y="312"/>
                  </a:lnTo>
                  <a:lnTo>
                    <a:pt x="168" y="348"/>
                  </a:lnTo>
                  <a:lnTo>
                    <a:pt x="180" y="384"/>
                  </a:lnTo>
                  <a:lnTo>
                    <a:pt x="180" y="432"/>
                  </a:lnTo>
                  <a:lnTo>
                    <a:pt x="180" y="480"/>
                  </a:lnTo>
                  <a:lnTo>
                    <a:pt x="180" y="516"/>
                  </a:lnTo>
                  <a:lnTo>
                    <a:pt x="180" y="552"/>
                  </a:lnTo>
                  <a:lnTo>
                    <a:pt x="192" y="588"/>
                  </a:lnTo>
                  <a:lnTo>
                    <a:pt x="192" y="624"/>
                  </a:lnTo>
                  <a:lnTo>
                    <a:pt x="204" y="660"/>
                  </a:lnTo>
                  <a:lnTo>
                    <a:pt x="216" y="696"/>
                  </a:lnTo>
                  <a:lnTo>
                    <a:pt x="216" y="732"/>
                  </a:lnTo>
                  <a:lnTo>
                    <a:pt x="228" y="768"/>
                  </a:lnTo>
                  <a:lnTo>
                    <a:pt x="228" y="804"/>
                  </a:lnTo>
                  <a:lnTo>
                    <a:pt x="240" y="840"/>
                  </a:lnTo>
                  <a:lnTo>
                    <a:pt x="264" y="876"/>
                  </a:lnTo>
                  <a:lnTo>
                    <a:pt x="276" y="912"/>
                  </a:lnTo>
                  <a:lnTo>
                    <a:pt x="300" y="948"/>
                  </a:lnTo>
                  <a:lnTo>
                    <a:pt x="336" y="972"/>
                  </a:lnTo>
                  <a:lnTo>
                    <a:pt x="384" y="1008"/>
                  </a:lnTo>
                  <a:lnTo>
                    <a:pt x="420" y="1032"/>
                  </a:lnTo>
                  <a:lnTo>
                    <a:pt x="456" y="1044"/>
                  </a:lnTo>
                  <a:lnTo>
                    <a:pt x="492" y="1056"/>
                  </a:lnTo>
                  <a:lnTo>
                    <a:pt x="528" y="1056"/>
                  </a:lnTo>
                  <a:lnTo>
                    <a:pt x="564" y="1032"/>
                  </a:lnTo>
                  <a:lnTo>
                    <a:pt x="600" y="1020"/>
                  </a:lnTo>
                  <a:lnTo>
                    <a:pt x="636" y="984"/>
                  </a:lnTo>
                  <a:lnTo>
                    <a:pt x="672" y="948"/>
                  </a:lnTo>
                  <a:lnTo>
                    <a:pt x="696" y="912"/>
                  </a:lnTo>
                  <a:lnTo>
                    <a:pt x="708" y="876"/>
                  </a:lnTo>
                  <a:lnTo>
                    <a:pt x="708" y="840"/>
                  </a:lnTo>
                  <a:lnTo>
                    <a:pt x="720" y="804"/>
                  </a:lnTo>
                  <a:lnTo>
                    <a:pt x="720" y="768"/>
                  </a:lnTo>
                  <a:lnTo>
                    <a:pt x="732" y="732"/>
                  </a:lnTo>
                  <a:lnTo>
                    <a:pt x="744" y="696"/>
                  </a:lnTo>
                  <a:lnTo>
                    <a:pt x="744" y="660"/>
                  </a:lnTo>
                  <a:lnTo>
                    <a:pt x="756" y="624"/>
                  </a:lnTo>
                  <a:lnTo>
                    <a:pt x="756" y="588"/>
                  </a:lnTo>
                  <a:lnTo>
                    <a:pt x="768" y="552"/>
                  </a:lnTo>
                  <a:lnTo>
                    <a:pt x="780" y="504"/>
                  </a:lnTo>
                  <a:lnTo>
                    <a:pt x="804" y="468"/>
                  </a:lnTo>
                  <a:lnTo>
                    <a:pt x="804" y="432"/>
                  </a:lnTo>
                  <a:lnTo>
                    <a:pt x="828" y="396"/>
                  </a:lnTo>
                  <a:lnTo>
                    <a:pt x="840" y="360"/>
                  </a:lnTo>
                  <a:lnTo>
                    <a:pt x="852" y="324"/>
                  </a:lnTo>
                  <a:lnTo>
                    <a:pt x="876" y="288"/>
                  </a:lnTo>
                  <a:lnTo>
                    <a:pt x="888" y="252"/>
                  </a:lnTo>
                  <a:lnTo>
                    <a:pt x="912" y="216"/>
                  </a:lnTo>
                  <a:lnTo>
                    <a:pt x="936" y="180"/>
                  </a:lnTo>
                  <a:lnTo>
                    <a:pt x="972" y="156"/>
                  </a:lnTo>
                  <a:lnTo>
                    <a:pt x="1008" y="144"/>
                  </a:lnTo>
                  <a:lnTo>
                    <a:pt x="1044" y="144"/>
                  </a:lnTo>
                  <a:lnTo>
                    <a:pt x="1080" y="156"/>
                  </a:lnTo>
                  <a:lnTo>
                    <a:pt x="1116" y="180"/>
                  </a:lnTo>
                  <a:lnTo>
                    <a:pt x="1152" y="216"/>
                  </a:lnTo>
                  <a:lnTo>
                    <a:pt x="1188" y="228"/>
                  </a:lnTo>
                  <a:lnTo>
                    <a:pt x="1224" y="264"/>
                  </a:lnTo>
                  <a:lnTo>
                    <a:pt x="1272" y="300"/>
                  </a:lnTo>
                  <a:lnTo>
                    <a:pt x="1296" y="336"/>
                  </a:lnTo>
                  <a:lnTo>
                    <a:pt x="1320" y="372"/>
                  </a:lnTo>
                  <a:lnTo>
                    <a:pt x="1344" y="408"/>
                  </a:lnTo>
                  <a:lnTo>
                    <a:pt x="1356" y="456"/>
                  </a:lnTo>
                  <a:lnTo>
                    <a:pt x="1380" y="492"/>
                  </a:lnTo>
                  <a:lnTo>
                    <a:pt x="1392" y="528"/>
                  </a:lnTo>
                  <a:lnTo>
                    <a:pt x="1416" y="564"/>
                  </a:lnTo>
                  <a:lnTo>
                    <a:pt x="1428" y="600"/>
                  </a:lnTo>
                  <a:lnTo>
                    <a:pt x="1452" y="648"/>
                  </a:lnTo>
                  <a:lnTo>
                    <a:pt x="1476" y="732"/>
                  </a:lnTo>
                  <a:lnTo>
                    <a:pt x="1500" y="768"/>
                  </a:lnTo>
                  <a:lnTo>
                    <a:pt x="1512" y="804"/>
                  </a:lnTo>
                  <a:lnTo>
                    <a:pt x="1536" y="840"/>
                  </a:lnTo>
                  <a:lnTo>
                    <a:pt x="1560" y="876"/>
                  </a:lnTo>
                  <a:lnTo>
                    <a:pt x="1596" y="900"/>
                  </a:lnTo>
                  <a:lnTo>
                    <a:pt x="1632" y="912"/>
                  </a:lnTo>
                  <a:lnTo>
                    <a:pt x="1680" y="924"/>
                  </a:lnTo>
                  <a:lnTo>
                    <a:pt x="1716" y="924"/>
                  </a:lnTo>
                  <a:lnTo>
                    <a:pt x="1752" y="924"/>
                  </a:lnTo>
                  <a:lnTo>
                    <a:pt x="1788" y="936"/>
                  </a:lnTo>
                  <a:lnTo>
                    <a:pt x="1836" y="936"/>
                  </a:lnTo>
                  <a:lnTo>
                    <a:pt x="1872" y="936"/>
                  </a:lnTo>
                  <a:lnTo>
                    <a:pt x="1944" y="936"/>
                  </a:lnTo>
                  <a:lnTo>
                    <a:pt x="2040" y="948"/>
                  </a:lnTo>
                  <a:lnTo>
                    <a:pt x="2112" y="948"/>
                  </a:lnTo>
                  <a:lnTo>
                    <a:pt x="2184" y="948"/>
                  </a:lnTo>
                  <a:lnTo>
                    <a:pt x="2232" y="948"/>
                  </a:lnTo>
                  <a:lnTo>
                    <a:pt x="2268" y="948"/>
                  </a:lnTo>
                  <a:lnTo>
                    <a:pt x="2316" y="948"/>
                  </a:lnTo>
                  <a:lnTo>
                    <a:pt x="2364" y="948"/>
                  </a:lnTo>
                  <a:lnTo>
                    <a:pt x="2460" y="948"/>
                  </a:lnTo>
                  <a:lnTo>
                    <a:pt x="2508" y="960"/>
                  </a:lnTo>
                  <a:lnTo>
                    <a:pt x="2580" y="972"/>
                  </a:lnTo>
                  <a:lnTo>
                    <a:pt x="2628" y="972"/>
                  </a:lnTo>
                  <a:lnTo>
                    <a:pt x="2724" y="972"/>
                  </a:lnTo>
                  <a:lnTo>
                    <a:pt x="2760" y="972"/>
                  </a:lnTo>
                  <a:lnTo>
                    <a:pt x="2808" y="984"/>
                  </a:lnTo>
                  <a:lnTo>
                    <a:pt x="2844" y="984"/>
                  </a:lnTo>
                  <a:lnTo>
                    <a:pt x="2880" y="984"/>
                  </a:lnTo>
                  <a:lnTo>
                    <a:pt x="2916" y="984"/>
                  </a:lnTo>
                  <a:lnTo>
                    <a:pt x="2952" y="984"/>
                  </a:lnTo>
                  <a:lnTo>
                    <a:pt x="2988" y="984"/>
                  </a:lnTo>
                  <a:lnTo>
                    <a:pt x="3024" y="984"/>
                  </a:lnTo>
                  <a:lnTo>
                    <a:pt x="3060" y="984"/>
                  </a:lnTo>
                  <a:lnTo>
                    <a:pt x="3108" y="984"/>
                  </a:lnTo>
                  <a:lnTo>
                    <a:pt x="3144" y="984"/>
                  </a:lnTo>
                  <a:lnTo>
                    <a:pt x="3180" y="984"/>
                  </a:lnTo>
                  <a:lnTo>
                    <a:pt x="3228" y="972"/>
                  </a:lnTo>
                  <a:lnTo>
                    <a:pt x="3324" y="960"/>
                  </a:lnTo>
                  <a:lnTo>
                    <a:pt x="3360" y="960"/>
                  </a:lnTo>
                  <a:lnTo>
                    <a:pt x="3396" y="960"/>
                  </a:lnTo>
                  <a:lnTo>
                    <a:pt x="3432" y="960"/>
                  </a:lnTo>
                  <a:lnTo>
                    <a:pt x="3468" y="960"/>
                  </a:lnTo>
                  <a:lnTo>
                    <a:pt x="3504" y="960"/>
                  </a:lnTo>
                  <a:lnTo>
                    <a:pt x="3540" y="936"/>
                  </a:lnTo>
                  <a:lnTo>
                    <a:pt x="3576" y="912"/>
                  </a:lnTo>
                  <a:lnTo>
                    <a:pt x="3612" y="888"/>
                  </a:lnTo>
                  <a:lnTo>
                    <a:pt x="3636" y="852"/>
                  </a:lnTo>
                  <a:lnTo>
                    <a:pt x="3648" y="816"/>
                  </a:lnTo>
                  <a:lnTo>
                    <a:pt x="3660" y="780"/>
                  </a:lnTo>
                  <a:lnTo>
                    <a:pt x="3672" y="744"/>
                  </a:lnTo>
                  <a:lnTo>
                    <a:pt x="3672" y="708"/>
                  </a:lnTo>
                  <a:lnTo>
                    <a:pt x="3672" y="660"/>
                  </a:lnTo>
                  <a:lnTo>
                    <a:pt x="3672" y="624"/>
                  </a:lnTo>
                  <a:lnTo>
                    <a:pt x="3672" y="588"/>
                  </a:lnTo>
                  <a:lnTo>
                    <a:pt x="3672" y="540"/>
                  </a:lnTo>
                  <a:lnTo>
                    <a:pt x="3672" y="492"/>
                  </a:lnTo>
                  <a:lnTo>
                    <a:pt x="3672" y="444"/>
                  </a:lnTo>
                  <a:lnTo>
                    <a:pt x="3672" y="396"/>
                  </a:lnTo>
                  <a:lnTo>
                    <a:pt x="3672" y="348"/>
                  </a:lnTo>
                  <a:lnTo>
                    <a:pt x="3672" y="300"/>
                  </a:lnTo>
                  <a:lnTo>
                    <a:pt x="3672" y="252"/>
                  </a:lnTo>
                  <a:lnTo>
                    <a:pt x="3684" y="216"/>
                  </a:lnTo>
                  <a:lnTo>
                    <a:pt x="3684" y="180"/>
                  </a:lnTo>
                  <a:lnTo>
                    <a:pt x="3708" y="132"/>
                  </a:lnTo>
                  <a:lnTo>
                    <a:pt x="3720" y="96"/>
                  </a:lnTo>
                  <a:lnTo>
                    <a:pt x="3756" y="72"/>
                  </a:lnTo>
                  <a:lnTo>
                    <a:pt x="3792" y="48"/>
                  </a:lnTo>
                  <a:lnTo>
                    <a:pt x="3828" y="36"/>
                  </a:lnTo>
                  <a:lnTo>
                    <a:pt x="3864" y="12"/>
                  </a:lnTo>
                  <a:lnTo>
                    <a:pt x="3900" y="12"/>
                  </a:lnTo>
                  <a:lnTo>
                    <a:pt x="3936" y="0"/>
                  </a:lnTo>
                  <a:lnTo>
                    <a:pt x="3972" y="0"/>
                  </a:lnTo>
                  <a:lnTo>
                    <a:pt x="4008" y="0"/>
                  </a:lnTo>
                  <a:lnTo>
                    <a:pt x="4056" y="24"/>
                  </a:lnTo>
                  <a:lnTo>
                    <a:pt x="4092" y="72"/>
                  </a:lnTo>
                  <a:lnTo>
                    <a:pt x="4140" y="108"/>
                  </a:lnTo>
                  <a:lnTo>
                    <a:pt x="4176" y="144"/>
                  </a:lnTo>
                  <a:lnTo>
                    <a:pt x="4200" y="180"/>
                  </a:lnTo>
                  <a:lnTo>
                    <a:pt x="4236" y="276"/>
                  </a:lnTo>
                  <a:lnTo>
                    <a:pt x="4260" y="312"/>
                  </a:lnTo>
                  <a:lnTo>
                    <a:pt x="4284" y="360"/>
                  </a:lnTo>
                  <a:lnTo>
                    <a:pt x="4308" y="396"/>
                  </a:lnTo>
                  <a:lnTo>
                    <a:pt x="4308" y="468"/>
                  </a:lnTo>
                  <a:lnTo>
                    <a:pt x="4320" y="516"/>
                  </a:lnTo>
                  <a:lnTo>
                    <a:pt x="4332" y="564"/>
                  </a:lnTo>
                  <a:lnTo>
                    <a:pt x="4344" y="612"/>
                  </a:lnTo>
                  <a:lnTo>
                    <a:pt x="4344" y="684"/>
                  </a:lnTo>
                  <a:lnTo>
                    <a:pt x="4344" y="756"/>
                  </a:lnTo>
                  <a:lnTo>
                    <a:pt x="4356" y="804"/>
                  </a:lnTo>
                  <a:lnTo>
                    <a:pt x="4356" y="876"/>
                  </a:lnTo>
                  <a:lnTo>
                    <a:pt x="4368" y="924"/>
                  </a:lnTo>
                  <a:lnTo>
                    <a:pt x="4368" y="960"/>
                  </a:lnTo>
                  <a:lnTo>
                    <a:pt x="4380" y="996"/>
                  </a:lnTo>
                  <a:lnTo>
                    <a:pt x="4404" y="1032"/>
                  </a:lnTo>
                  <a:lnTo>
                    <a:pt x="4440" y="1044"/>
                  </a:lnTo>
                  <a:lnTo>
                    <a:pt x="4476" y="1056"/>
                  </a:lnTo>
                  <a:lnTo>
                    <a:pt x="4512" y="1068"/>
                  </a:lnTo>
                  <a:lnTo>
                    <a:pt x="4548" y="1068"/>
                  </a:lnTo>
                  <a:lnTo>
                    <a:pt x="4596" y="1068"/>
                  </a:lnTo>
                  <a:lnTo>
                    <a:pt x="4632" y="1068"/>
                  </a:lnTo>
                  <a:lnTo>
                    <a:pt x="4668" y="1056"/>
                  </a:lnTo>
                  <a:lnTo>
                    <a:pt x="4716" y="1044"/>
                  </a:lnTo>
                  <a:lnTo>
                    <a:pt x="4752" y="1032"/>
                  </a:lnTo>
                  <a:lnTo>
                    <a:pt x="4788" y="1008"/>
                  </a:lnTo>
                  <a:lnTo>
                    <a:pt x="4824" y="972"/>
                  </a:lnTo>
                  <a:lnTo>
                    <a:pt x="4860" y="936"/>
                  </a:lnTo>
                  <a:lnTo>
                    <a:pt x="4884" y="900"/>
                  </a:lnTo>
                  <a:lnTo>
                    <a:pt x="4896" y="852"/>
                  </a:lnTo>
                  <a:lnTo>
                    <a:pt x="4920" y="804"/>
                  </a:lnTo>
                  <a:lnTo>
                    <a:pt x="4920" y="756"/>
                  </a:lnTo>
                  <a:lnTo>
                    <a:pt x="4932" y="660"/>
                  </a:lnTo>
                  <a:lnTo>
                    <a:pt x="4932" y="612"/>
                  </a:lnTo>
                  <a:lnTo>
                    <a:pt x="4932" y="540"/>
                  </a:lnTo>
                  <a:lnTo>
                    <a:pt x="4932" y="492"/>
                  </a:lnTo>
                  <a:lnTo>
                    <a:pt x="4932" y="420"/>
                  </a:lnTo>
                  <a:lnTo>
                    <a:pt x="4932" y="348"/>
                  </a:lnTo>
                  <a:lnTo>
                    <a:pt x="4932" y="252"/>
                  </a:lnTo>
                  <a:lnTo>
                    <a:pt x="4932" y="216"/>
                  </a:lnTo>
                  <a:lnTo>
                    <a:pt x="4932" y="180"/>
                  </a:lnTo>
                  <a:lnTo>
                    <a:pt x="4932" y="144"/>
                  </a:lnTo>
                  <a:lnTo>
                    <a:pt x="4932" y="108"/>
                  </a:lnTo>
                  <a:lnTo>
                    <a:pt x="4968" y="84"/>
                  </a:lnTo>
                  <a:lnTo>
                    <a:pt x="4992" y="48"/>
                  </a:lnTo>
                  <a:lnTo>
                    <a:pt x="5028" y="24"/>
                  </a:lnTo>
                  <a:lnTo>
                    <a:pt x="5064" y="0"/>
                  </a:lnTo>
                  <a:lnTo>
                    <a:pt x="5100" y="0"/>
                  </a:lnTo>
                  <a:lnTo>
                    <a:pt x="5136" y="0"/>
                  </a:lnTo>
                  <a:lnTo>
                    <a:pt x="5172" y="0"/>
                  </a:lnTo>
                  <a:lnTo>
                    <a:pt x="5220" y="12"/>
                  </a:lnTo>
                  <a:lnTo>
                    <a:pt x="5292" y="24"/>
                  </a:lnTo>
                  <a:lnTo>
                    <a:pt x="5340" y="36"/>
                  </a:lnTo>
                  <a:lnTo>
                    <a:pt x="5388" y="48"/>
                  </a:lnTo>
                  <a:lnTo>
                    <a:pt x="5424" y="60"/>
                  </a:lnTo>
                  <a:lnTo>
                    <a:pt x="5460" y="84"/>
                  </a:lnTo>
                  <a:lnTo>
                    <a:pt x="5496" y="108"/>
                  </a:lnTo>
                  <a:lnTo>
                    <a:pt x="5532" y="144"/>
                  </a:lnTo>
                  <a:lnTo>
                    <a:pt x="5556" y="180"/>
                  </a:lnTo>
                  <a:lnTo>
                    <a:pt x="5592" y="204"/>
                  </a:lnTo>
                  <a:lnTo>
                    <a:pt x="5604" y="240"/>
                  </a:lnTo>
                  <a:lnTo>
                    <a:pt x="5628" y="276"/>
                  </a:lnTo>
                  <a:lnTo>
                    <a:pt x="5640" y="312"/>
                  </a:lnTo>
                  <a:lnTo>
                    <a:pt x="5652" y="360"/>
                  </a:lnTo>
                  <a:lnTo>
                    <a:pt x="5664" y="396"/>
                  </a:lnTo>
                  <a:lnTo>
                    <a:pt x="5676" y="432"/>
                  </a:lnTo>
                  <a:lnTo>
                    <a:pt x="5676" y="480"/>
                  </a:lnTo>
                  <a:lnTo>
                    <a:pt x="5688" y="516"/>
                  </a:lnTo>
                  <a:lnTo>
                    <a:pt x="5688" y="552"/>
                  </a:lnTo>
                  <a:lnTo>
                    <a:pt x="5700" y="588"/>
                  </a:lnTo>
                  <a:lnTo>
                    <a:pt x="5704" y="624"/>
                  </a:lnTo>
                </a:path>
              </a:pathLst>
            </a:custGeom>
            <a:noFill/>
            <a:ln w="50800" cap="rnd" cmpd="sng">
              <a:solidFill>
                <a:srgbClr val="006B6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53"/>
            <p:cNvSpPr/>
            <p:nvPr/>
          </p:nvSpPr>
          <p:spPr>
            <a:xfrm>
              <a:off x="0" y="1500"/>
              <a:ext cx="5737" cy="1105"/>
            </a:xfrm>
            <a:custGeom>
              <a:avLst/>
              <a:gdLst/>
              <a:ahLst/>
              <a:cxnLst/>
              <a:rect l="l" t="t" r="r" b="b"/>
              <a:pathLst>
                <a:path w="5737" h="1105" extrusionOk="0">
                  <a:moveTo>
                    <a:pt x="0" y="996"/>
                  </a:moveTo>
                  <a:lnTo>
                    <a:pt x="36" y="1008"/>
                  </a:lnTo>
                  <a:lnTo>
                    <a:pt x="60" y="1044"/>
                  </a:lnTo>
                  <a:lnTo>
                    <a:pt x="96" y="1056"/>
                  </a:lnTo>
                  <a:lnTo>
                    <a:pt x="132" y="1068"/>
                  </a:lnTo>
                  <a:lnTo>
                    <a:pt x="168" y="1080"/>
                  </a:lnTo>
                  <a:lnTo>
                    <a:pt x="204" y="1068"/>
                  </a:lnTo>
                  <a:lnTo>
                    <a:pt x="240" y="1044"/>
                  </a:lnTo>
                  <a:lnTo>
                    <a:pt x="276" y="1020"/>
                  </a:lnTo>
                  <a:lnTo>
                    <a:pt x="300" y="984"/>
                  </a:lnTo>
                  <a:lnTo>
                    <a:pt x="324" y="948"/>
                  </a:lnTo>
                  <a:lnTo>
                    <a:pt x="336" y="912"/>
                  </a:lnTo>
                  <a:lnTo>
                    <a:pt x="348" y="876"/>
                  </a:lnTo>
                  <a:lnTo>
                    <a:pt x="348" y="840"/>
                  </a:lnTo>
                  <a:lnTo>
                    <a:pt x="360" y="804"/>
                  </a:lnTo>
                  <a:lnTo>
                    <a:pt x="360" y="768"/>
                  </a:lnTo>
                  <a:lnTo>
                    <a:pt x="360" y="732"/>
                  </a:lnTo>
                  <a:lnTo>
                    <a:pt x="360" y="696"/>
                  </a:lnTo>
                  <a:lnTo>
                    <a:pt x="360" y="660"/>
                  </a:lnTo>
                  <a:lnTo>
                    <a:pt x="360" y="624"/>
                  </a:lnTo>
                  <a:lnTo>
                    <a:pt x="360" y="588"/>
                  </a:lnTo>
                  <a:lnTo>
                    <a:pt x="360" y="552"/>
                  </a:lnTo>
                  <a:lnTo>
                    <a:pt x="360" y="504"/>
                  </a:lnTo>
                  <a:lnTo>
                    <a:pt x="360" y="468"/>
                  </a:lnTo>
                  <a:lnTo>
                    <a:pt x="360" y="432"/>
                  </a:lnTo>
                  <a:lnTo>
                    <a:pt x="360" y="396"/>
                  </a:lnTo>
                  <a:lnTo>
                    <a:pt x="372" y="360"/>
                  </a:lnTo>
                  <a:lnTo>
                    <a:pt x="384" y="312"/>
                  </a:lnTo>
                  <a:lnTo>
                    <a:pt x="384" y="276"/>
                  </a:lnTo>
                  <a:lnTo>
                    <a:pt x="396" y="240"/>
                  </a:lnTo>
                  <a:lnTo>
                    <a:pt x="420" y="204"/>
                  </a:lnTo>
                  <a:lnTo>
                    <a:pt x="456" y="180"/>
                  </a:lnTo>
                  <a:lnTo>
                    <a:pt x="492" y="168"/>
                  </a:lnTo>
                  <a:lnTo>
                    <a:pt x="528" y="156"/>
                  </a:lnTo>
                  <a:lnTo>
                    <a:pt x="564" y="144"/>
                  </a:lnTo>
                  <a:lnTo>
                    <a:pt x="600" y="144"/>
                  </a:lnTo>
                  <a:lnTo>
                    <a:pt x="636" y="144"/>
                  </a:lnTo>
                  <a:lnTo>
                    <a:pt x="672" y="144"/>
                  </a:lnTo>
                  <a:lnTo>
                    <a:pt x="708" y="168"/>
                  </a:lnTo>
                  <a:lnTo>
                    <a:pt x="720" y="204"/>
                  </a:lnTo>
                  <a:lnTo>
                    <a:pt x="756" y="228"/>
                  </a:lnTo>
                  <a:lnTo>
                    <a:pt x="780" y="264"/>
                  </a:lnTo>
                  <a:lnTo>
                    <a:pt x="804" y="312"/>
                  </a:lnTo>
                  <a:lnTo>
                    <a:pt x="828" y="348"/>
                  </a:lnTo>
                  <a:lnTo>
                    <a:pt x="840" y="384"/>
                  </a:lnTo>
                  <a:lnTo>
                    <a:pt x="852" y="420"/>
                  </a:lnTo>
                  <a:lnTo>
                    <a:pt x="864" y="456"/>
                  </a:lnTo>
                  <a:lnTo>
                    <a:pt x="876" y="504"/>
                  </a:lnTo>
                  <a:lnTo>
                    <a:pt x="888" y="540"/>
                  </a:lnTo>
                  <a:lnTo>
                    <a:pt x="900" y="588"/>
                  </a:lnTo>
                  <a:lnTo>
                    <a:pt x="912" y="624"/>
                  </a:lnTo>
                  <a:lnTo>
                    <a:pt x="924" y="672"/>
                  </a:lnTo>
                  <a:lnTo>
                    <a:pt x="936" y="708"/>
                  </a:lnTo>
                  <a:lnTo>
                    <a:pt x="948" y="744"/>
                  </a:lnTo>
                  <a:lnTo>
                    <a:pt x="960" y="780"/>
                  </a:lnTo>
                  <a:lnTo>
                    <a:pt x="972" y="816"/>
                  </a:lnTo>
                  <a:lnTo>
                    <a:pt x="984" y="852"/>
                  </a:lnTo>
                  <a:lnTo>
                    <a:pt x="996" y="888"/>
                  </a:lnTo>
                  <a:lnTo>
                    <a:pt x="1008" y="924"/>
                  </a:lnTo>
                  <a:lnTo>
                    <a:pt x="1020" y="960"/>
                  </a:lnTo>
                  <a:lnTo>
                    <a:pt x="1044" y="996"/>
                  </a:lnTo>
                  <a:lnTo>
                    <a:pt x="1068" y="1032"/>
                  </a:lnTo>
                  <a:lnTo>
                    <a:pt x="1104" y="1056"/>
                  </a:lnTo>
                  <a:lnTo>
                    <a:pt x="1140" y="1068"/>
                  </a:lnTo>
                  <a:lnTo>
                    <a:pt x="1176" y="1068"/>
                  </a:lnTo>
                  <a:lnTo>
                    <a:pt x="1212" y="1068"/>
                  </a:lnTo>
                  <a:lnTo>
                    <a:pt x="1248" y="1056"/>
                  </a:lnTo>
                  <a:lnTo>
                    <a:pt x="1296" y="1032"/>
                  </a:lnTo>
                  <a:lnTo>
                    <a:pt x="1332" y="996"/>
                  </a:lnTo>
                  <a:lnTo>
                    <a:pt x="1344" y="960"/>
                  </a:lnTo>
                  <a:lnTo>
                    <a:pt x="1368" y="924"/>
                  </a:lnTo>
                  <a:lnTo>
                    <a:pt x="1380" y="876"/>
                  </a:lnTo>
                  <a:lnTo>
                    <a:pt x="1392" y="840"/>
                  </a:lnTo>
                  <a:lnTo>
                    <a:pt x="1404" y="804"/>
                  </a:lnTo>
                  <a:lnTo>
                    <a:pt x="1404" y="768"/>
                  </a:lnTo>
                  <a:lnTo>
                    <a:pt x="1416" y="732"/>
                  </a:lnTo>
                  <a:lnTo>
                    <a:pt x="1428" y="696"/>
                  </a:lnTo>
                  <a:lnTo>
                    <a:pt x="1428" y="660"/>
                  </a:lnTo>
                  <a:lnTo>
                    <a:pt x="1440" y="624"/>
                  </a:lnTo>
                  <a:lnTo>
                    <a:pt x="1440" y="588"/>
                  </a:lnTo>
                  <a:lnTo>
                    <a:pt x="1452" y="540"/>
                  </a:lnTo>
                  <a:lnTo>
                    <a:pt x="1464" y="504"/>
                  </a:lnTo>
                  <a:lnTo>
                    <a:pt x="1476" y="468"/>
                  </a:lnTo>
                  <a:lnTo>
                    <a:pt x="1488" y="432"/>
                  </a:lnTo>
                  <a:lnTo>
                    <a:pt x="1500" y="396"/>
                  </a:lnTo>
                  <a:lnTo>
                    <a:pt x="1524" y="360"/>
                  </a:lnTo>
                  <a:lnTo>
                    <a:pt x="1548" y="324"/>
                  </a:lnTo>
                  <a:lnTo>
                    <a:pt x="1584" y="288"/>
                  </a:lnTo>
                  <a:lnTo>
                    <a:pt x="1620" y="252"/>
                  </a:lnTo>
                  <a:lnTo>
                    <a:pt x="1656" y="228"/>
                  </a:lnTo>
                  <a:lnTo>
                    <a:pt x="1692" y="204"/>
                  </a:lnTo>
                  <a:lnTo>
                    <a:pt x="1728" y="192"/>
                  </a:lnTo>
                  <a:lnTo>
                    <a:pt x="1764" y="180"/>
                  </a:lnTo>
                  <a:lnTo>
                    <a:pt x="1800" y="156"/>
                  </a:lnTo>
                  <a:lnTo>
                    <a:pt x="1836" y="156"/>
                  </a:lnTo>
                  <a:lnTo>
                    <a:pt x="1884" y="144"/>
                  </a:lnTo>
                  <a:lnTo>
                    <a:pt x="1920" y="144"/>
                  </a:lnTo>
                  <a:lnTo>
                    <a:pt x="1956" y="144"/>
                  </a:lnTo>
                  <a:lnTo>
                    <a:pt x="2004" y="132"/>
                  </a:lnTo>
                  <a:lnTo>
                    <a:pt x="2052" y="132"/>
                  </a:lnTo>
                  <a:lnTo>
                    <a:pt x="2088" y="132"/>
                  </a:lnTo>
                  <a:lnTo>
                    <a:pt x="2136" y="132"/>
                  </a:lnTo>
                  <a:lnTo>
                    <a:pt x="2172" y="132"/>
                  </a:lnTo>
                  <a:lnTo>
                    <a:pt x="2244" y="132"/>
                  </a:lnTo>
                  <a:lnTo>
                    <a:pt x="2280" y="132"/>
                  </a:lnTo>
                  <a:lnTo>
                    <a:pt x="2328" y="132"/>
                  </a:lnTo>
                  <a:lnTo>
                    <a:pt x="2424" y="132"/>
                  </a:lnTo>
                  <a:lnTo>
                    <a:pt x="2460" y="132"/>
                  </a:lnTo>
                  <a:lnTo>
                    <a:pt x="2508" y="132"/>
                  </a:lnTo>
                  <a:lnTo>
                    <a:pt x="2544" y="132"/>
                  </a:lnTo>
                  <a:lnTo>
                    <a:pt x="2580" y="132"/>
                  </a:lnTo>
                  <a:lnTo>
                    <a:pt x="2616" y="132"/>
                  </a:lnTo>
                  <a:lnTo>
                    <a:pt x="2664" y="132"/>
                  </a:lnTo>
                  <a:lnTo>
                    <a:pt x="2700" y="132"/>
                  </a:lnTo>
                  <a:lnTo>
                    <a:pt x="2748" y="144"/>
                  </a:lnTo>
                  <a:lnTo>
                    <a:pt x="2784" y="144"/>
                  </a:lnTo>
                  <a:lnTo>
                    <a:pt x="2820" y="144"/>
                  </a:lnTo>
                  <a:lnTo>
                    <a:pt x="2868" y="144"/>
                  </a:lnTo>
                  <a:lnTo>
                    <a:pt x="2904" y="144"/>
                  </a:lnTo>
                  <a:lnTo>
                    <a:pt x="2940" y="144"/>
                  </a:lnTo>
                  <a:lnTo>
                    <a:pt x="2988" y="144"/>
                  </a:lnTo>
                  <a:lnTo>
                    <a:pt x="3036" y="144"/>
                  </a:lnTo>
                  <a:lnTo>
                    <a:pt x="3084" y="156"/>
                  </a:lnTo>
                  <a:lnTo>
                    <a:pt x="3120" y="156"/>
                  </a:lnTo>
                  <a:lnTo>
                    <a:pt x="3168" y="156"/>
                  </a:lnTo>
                  <a:lnTo>
                    <a:pt x="3216" y="156"/>
                  </a:lnTo>
                  <a:lnTo>
                    <a:pt x="3252" y="156"/>
                  </a:lnTo>
                  <a:lnTo>
                    <a:pt x="3288" y="156"/>
                  </a:lnTo>
                  <a:lnTo>
                    <a:pt x="3324" y="168"/>
                  </a:lnTo>
                  <a:lnTo>
                    <a:pt x="3360" y="168"/>
                  </a:lnTo>
                  <a:lnTo>
                    <a:pt x="3396" y="180"/>
                  </a:lnTo>
                  <a:lnTo>
                    <a:pt x="3432" y="180"/>
                  </a:lnTo>
                  <a:lnTo>
                    <a:pt x="3468" y="192"/>
                  </a:lnTo>
                  <a:lnTo>
                    <a:pt x="3504" y="192"/>
                  </a:lnTo>
                  <a:lnTo>
                    <a:pt x="3540" y="216"/>
                  </a:lnTo>
                  <a:lnTo>
                    <a:pt x="3576" y="228"/>
                  </a:lnTo>
                  <a:lnTo>
                    <a:pt x="3612" y="252"/>
                  </a:lnTo>
                  <a:lnTo>
                    <a:pt x="3636" y="288"/>
                  </a:lnTo>
                  <a:lnTo>
                    <a:pt x="3672" y="312"/>
                  </a:lnTo>
                  <a:lnTo>
                    <a:pt x="3684" y="348"/>
                  </a:lnTo>
                  <a:lnTo>
                    <a:pt x="3708" y="384"/>
                  </a:lnTo>
                  <a:lnTo>
                    <a:pt x="3720" y="420"/>
                  </a:lnTo>
                  <a:lnTo>
                    <a:pt x="3744" y="456"/>
                  </a:lnTo>
                  <a:lnTo>
                    <a:pt x="3744" y="504"/>
                  </a:lnTo>
                  <a:lnTo>
                    <a:pt x="3756" y="540"/>
                  </a:lnTo>
                  <a:lnTo>
                    <a:pt x="3756" y="576"/>
                  </a:lnTo>
                  <a:lnTo>
                    <a:pt x="3756" y="612"/>
                  </a:lnTo>
                  <a:lnTo>
                    <a:pt x="3768" y="648"/>
                  </a:lnTo>
                  <a:lnTo>
                    <a:pt x="3780" y="696"/>
                  </a:lnTo>
                  <a:lnTo>
                    <a:pt x="3780" y="744"/>
                  </a:lnTo>
                  <a:lnTo>
                    <a:pt x="3792" y="780"/>
                  </a:lnTo>
                  <a:lnTo>
                    <a:pt x="3804" y="816"/>
                  </a:lnTo>
                  <a:lnTo>
                    <a:pt x="3816" y="864"/>
                  </a:lnTo>
                  <a:lnTo>
                    <a:pt x="3816" y="900"/>
                  </a:lnTo>
                  <a:lnTo>
                    <a:pt x="3828" y="936"/>
                  </a:lnTo>
                  <a:lnTo>
                    <a:pt x="3840" y="972"/>
                  </a:lnTo>
                  <a:lnTo>
                    <a:pt x="3864" y="1008"/>
                  </a:lnTo>
                  <a:lnTo>
                    <a:pt x="3912" y="1044"/>
                  </a:lnTo>
                  <a:lnTo>
                    <a:pt x="3948" y="1068"/>
                  </a:lnTo>
                  <a:lnTo>
                    <a:pt x="3984" y="1080"/>
                  </a:lnTo>
                  <a:lnTo>
                    <a:pt x="4032" y="1092"/>
                  </a:lnTo>
                  <a:lnTo>
                    <a:pt x="4068" y="1104"/>
                  </a:lnTo>
                  <a:lnTo>
                    <a:pt x="4104" y="1104"/>
                  </a:lnTo>
                  <a:lnTo>
                    <a:pt x="4140" y="1104"/>
                  </a:lnTo>
                  <a:lnTo>
                    <a:pt x="4176" y="1080"/>
                  </a:lnTo>
                  <a:lnTo>
                    <a:pt x="4212" y="1068"/>
                  </a:lnTo>
                  <a:lnTo>
                    <a:pt x="4248" y="1032"/>
                  </a:lnTo>
                  <a:lnTo>
                    <a:pt x="4284" y="1008"/>
                  </a:lnTo>
                  <a:lnTo>
                    <a:pt x="4296" y="972"/>
                  </a:lnTo>
                  <a:lnTo>
                    <a:pt x="4308" y="936"/>
                  </a:lnTo>
                  <a:lnTo>
                    <a:pt x="4332" y="888"/>
                  </a:lnTo>
                  <a:lnTo>
                    <a:pt x="4332" y="840"/>
                  </a:lnTo>
                  <a:lnTo>
                    <a:pt x="4332" y="804"/>
                  </a:lnTo>
                  <a:lnTo>
                    <a:pt x="4332" y="768"/>
                  </a:lnTo>
                  <a:lnTo>
                    <a:pt x="4332" y="732"/>
                  </a:lnTo>
                  <a:lnTo>
                    <a:pt x="4332" y="696"/>
                  </a:lnTo>
                  <a:lnTo>
                    <a:pt x="4332" y="648"/>
                  </a:lnTo>
                  <a:lnTo>
                    <a:pt x="4332" y="612"/>
                  </a:lnTo>
                  <a:lnTo>
                    <a:pt x="4332" y="576"/>
                  </a:lnTo>
                  <a:lnTo>
                    <a:pt x="4332" y="540"/>
                  </a:lnTo>
                  <a:lnTo>
                    <a:pt x="4332" y="504"/>
                  </a:lnTo>
                  <a:lnTo>
                    <a:pt x="4332" y="468"/>
                  </a:lnTo>
                  <a:lnTo>
                    <a:pt x="4332" y="432"/>
                  </a:lnTo>
                  <a:lnTo>
                    <a:pt x="4332" y="384"/>
                  </a:lnTo>
                  <a:lnTo>
                    <a:pt x="4332" y="348"/>
                  </a:lnTo>
                  <a:lnTo>
                    <a:pt x="4344" y="312"/>
                  </a:lnTo>
                  <a:lnTo>
                    <a:pt x="4356" y="276"/>
                  </a:lnTo>
                  <a:lnTo>
                    <a:pt x="4368" y="240"/>
                  </a:lnTo>
                  <a:lnTo>
                    <a:pt x="4392" y="192"/>
                  </a:lnTo>
                  <a:lnTo>
                    <a:pt x="4416" y="156"/>
                  </a:lnTo>
                  <a:lnTo>
                    <a:pt x="4452" y="120"/>
                  </a:lnTo>
                  <a:lnTo>
                    <a:pt x="4476" y="84"/>
                  </a:lnTo>
                  <a:lnTo>
                    <a:pt x="4512" y="48"/>
                  </a:lnTo>
                  <a:lnTo>
                    <a:pt x="4548" y="24"/>
                  </a:lnTo>
                  <a:lnTo>
                    <a:pt x="4584" y="12"/>
                  </a:lnTo>
                  <a:lnTo>
                    <a:pt x="4620" y="0"/>
                  </a:lnTo>
                  <a:lnTo>
                    <a:pt x="4656" y="0"/>
                  </a:lnTo>
                  <a:lnTo>
                    <a:pt x="4692" y="0"/>
                  </a:lnTo>
                  <a:lnTo>
                    <a:pt x="4728" y="0"/>
                  </a:lnTo>
                  <a:lnTo>
                    <a:pt x="4764" y="12"/>
                  </a:lnTo>
                  <a:lnTo>
                    <a:pt x="4800" y="12"/>
                  </a:lnTo>
                  <a:lnTo>
                    <a:pt x="4836" y="24"/>
                  </a:lnTo>
                  <a:lnTo>
                    <a:pt x="4872" y="48"/>
                  </a:lnTo>
                  <a:lnTo>
                    <a:pt x="4908" y="84"/>
                  </a:lnTo>
                  <a:lnTo>
                    <a:pt x="4932" y="120"/>
                  </a:lnTo>
                  <a:lnTo>
                    <a:pt x="4956" y="156"/>
                  </a:lnTo>
                  <a:lnTo>
                    <a:pt x="4968" y="192"/>
                  </a:lnTo>
                  <a:lnTo>
                    <a:pt x="4980" y="240"/>
                  </a:lnTo>
                  <a:lnTo>
                    <a:pt x="4992" y="276"/>
                  </a:lnTo>
                  <a:lnTo>
                    <a:pt x="5004" y="312"/>
                  </a:lnTo>
                  <a:lnTo>
                    <a:pt x="5004" y="360"/>
                  </a:lnTo>
                  <a:lnTo>
                    <a:pt x="5004" y="396"/>
                  </a:lnTo>
                  <a:lnTo>
                    <a:pt x="5004" y="432"/>
                  </a:lnTo>
                  <a:lnTo>
                    <a:pt x="5004" y="480"/>
                  </a:lnTo>
                  <a:lnTo>
                    <a:pt x="5016" y="516"/>
                  </a:lnTo>
                  <a:lnTo>
                    <a:pt x="5016" y="552"/>
                  </a:lnTo>
                  <a:lnTo>
                    <a:pt x="5016" y="588"/>
                  </a:lnTo>
                  <a:lnTo>
                    <a:pt x="5028" y="624"/>
                  </a:lnTo>
                  <a:lnTo>
                    <a:pt x="5028" y="660"/>
                  </a:lnTo>
                  <a:lnTo>
                    <a:pt x="5028" y="708"/>
                  </a:lnTo>
                  <a:lnTo>
                    <a:pt x="5028" y="744"/>
                  </a:lnTo>
                  <a:lnTo>
                    <a:pt x="5040" y="792"/>
                  </a:lnTo>
                  <a:lnTo>
                    <a:pt x="5040" y="828"/>
                  </a:lnTo>
                  <a:lnTo>
                    <a:pt x="5052" y="876"/>
                  </a:lnTo>
                  <a:lnTo>
                    <a:pt x="5064" y="912"/>
                  </a:lnTo>
                  <a:lnTo>
                    <a:pt x="5076" y="948"/>
                  </a:lnTo>
                  <a:lnTo>
                    <a:pt x="5088" y="984"/>
                  </a:lnTo>
                  <a:lnTo>
                    <a:pt x="5112" y="1020"/>
                  </a:lnTo>
                  <a:lnTo>
                    <a:pt x="5148" y="1044"/>
                  </a:lnTo>
                  <a:lnTo>
                    <a:pt x="5184" y="1056"/>
                  </a:lnTo>
                  <a:lnTo>
                    <a:pt x="5232" y="1068"/>
                  </a:lnTo>
                  <a:lnTo>
                    <a:pt x="5268" y="1068"/>
                  </a:lnTo>
                  <a:lnTo>
                    <a:pt x="5304" y="1068"/>
                  </a:lnTo>
                  <a:lnTo>
                    <a:pt x="5340" y="1056"/>
                  </a:lnTo>
                  <a:lnTo>
                    <a:pt x="5376" y="1056"/>
                  </a:lnTo>
                  <a:lnTo>
                    <a:pt x="5412" y="1044"/>
                  </a:lnTo>
                  <a:lnTo>
                    <a:pt x="5448" y="1032"/>
                  </a:lnTo>
                  <a:lnTo>
                    <a:pt x="5484" y="1020"/>
                  </a:lnTo>
                  <a:lnTo>
                    <a:pt x="5520" y="1008"/>
                  </a:lnTo>
                  <a:lnTo>
                    <a:pt x="5556" y="984"/>
                  </a:lnTo>
                  <a:lnTo>
                    <a:pt x="5592" y="960"/>
                  </a:lnTo>
                  <a:lnTo>
                    <a:pt x="5604" y="924"/>
                  </a:lnTo>
                  <a:lnTo>
                    <a:pt x="5640" y="888"/>
                  </a:lnTo>
                  <a:lnTo>
                    <a:pt x="5652" y="852"/>
                  </a:lnTo>
                  <a:lnTo>
                    <a:pt x="5676" y="816"/>
                  </a:lnTo>
                  <a:lnTo>
                    <a:pt x="5688" y="780"/>
                  </a:lnTo>
                  <a:lnTo>
                    <a:pt x="5700" y="744"/>
                  </a:lnTo>
                  <a:lnTo>
                    <a:pt x="5700" y="708"/>
                  </a:lnTo>
                  <a:lnTo>
                    <a:pt x="5700" y="672"/>
                  </a:lnTo>
                  <a:lnTo>
                    <a:pt x="5700" y="636"/>
                  </a:lnTo>
                  <a:lnTo>
                    <a:pt x="5700" y="600"/>
                  </a:lnTo>
                  <a:lnTo>
                    <a:pt x="5700" y="564"/>
                  </a:lnTo>
                  <a:lnTo>
                    <a:pt x="5700" y="528"/>
                  </a:lnTo>
                  <a:lnTo>
                    <a:pt x="5700" y="492"/>
                  </a:lnTo>
                  <a:lnTo>
                    <a:pt x="5700" y="456"/>
                  </a:lnTo>
                  <a:lnTo>
                    <a:pt x="5700" y="420"/>
                  </a:lnTo>
                  <a:lnTo>
                    <a:pt x="5688" y="384"/>
                  </a:lnTo>
                  <a:lnTo>
                    <a:pt x="5688" y="348"/>
                  </a:lnTo>
                  <a:lnTo>
                    <a:pt x="5688" y="312"/>
                  </a:lnTo>
                  <a:lnTo>
                    <a:pt x="5688" y="276"/>
                  </a:lnTo>
                  <a:lnTo>
                    <a:pt x="5688" y="240"/>
                  </a:lnTo>
                  <a:lnTo>
                    <a:pt x="5700" y="204"/>
                  </a:lnTo>
                  <a:lnTo>
                    <a:pt x="5724" y="168"/>
                  </a:lnTo>
                  <a:lnTo>
                    <a:pt x="5736" y="132"/>
                  </a:lnTo>
                </a:path>
              </a:pathLst>
            </a:custGeom>
            <a:noFill/>
            <a:ln w="50800" cap="rnd" cmpd="sng">
              <a:solidFill>
                <a:srgbClr val="006B6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53"/>
            <p:cNvSpPr txBox="1"/>
            <p:nvPr/>
          </p:nvSpPr>
          <p:spPr>
            <a:xfrm>
              <a:off x="38" y="1306"/>
              <a:ext cx="1019" cy="3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accent1"/>
                </a:buClr>
                <a:buSzPts val="2800"/>
              </a:pPr>
              <a:r>
                <a:rPr lang="en-US" sz="2800" b="1" dirty="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DNA</a:t>
              </a:r>
              <a:endParaRPr dirty="0"/>
            </a:p>
          </p:txBody>
        </p:sp>
        <p:sp>
          <p:nvSpPr>
            <p:cNvPr id="684" name="Google Shape;684;p53"/>
            <p:cNvSpPr/>
            <p:nvPr/>
          </p:nvSpPr>
          <p:spPr>
            <a:xfrm>
              <a:off x="180" y="2352"/>
              <a:ext cx="3133" cy="937"/>
            </a:xfrm>
            <a:custGeom>
              <a:avLst/>
              <a:gdLst/>
              <a:ahLst/>
              <a:cxnLst/>
              <a:rect l="l" t="t" r="r" b="b"/>
              <a:pathLst>
                <a:path w="3133" h="937" extrusionOk="0">
                  <a:moveTo>
                    <a:pt x="3132" y="48"/>
                  </a:moveTo>
                  <a:lnTo>
                    <a:pt x="3096" y="24"/>
                  </a:lnTo>
                  <a:lnTo>
                    <a:pt x="3060" y="36"/>
                  </a:lnTo>
                  <a:lnTo>
                    <a:pt x="3024" y="36"/>
                  </a:lnTo>
                  <a:lnTo>
                    <a:pt x="2988" y="36"/>
                  </a:lnTo>
                  <a:lnTo>
                    <a:pt x="2952" y="36"/>
                  </a:lnTo>
                  <a:lnTo>
                    <a:pt x="2916" y="48"/>
                  </a:lnTo>
                  <a:lnTo>
                    <a:pt x="2880" y="48"/>
                  </a:lnTo>
                  <a:lnTo>
                    <a:pt x="2844" y="48"/>
                  </a:lnTo>
                  <a:lnTo>
                    <a:pt x="2808" y="48"/>
                  </a:lnTo>
                  <a:lnTo>
                    <a:pt x="2772" y="48"/>
                  </a:lnTo>
                  <a:lnTo>
                    <a:pt x="2736" y="48"/>
                  </a:lnTo>
                  <a:lnTo>
                    <a:pt x="2700" y="48"/>
                  </a:lnTo>
                  <a:lnTo>
                    <a:pt x="2664" y="48"/>
                  </a:lnTo>
                  <a:lnTo>
                    <a:pt x="2628" y="48"/>
                  </a:lnTo>
                  <a:lnTo>
                    <a:pt x="2592" y="36"/>
                  </a:lnTo>
                  <a:lnTo>
                    <a:pt x="2556" y="36"/>
                  </a:lnTo>
                  <a:lnTo>
                    <a:pt x="2520" y="24"/>
                  </a:lnTo>
                  <a:lnTo>
                    <a:pt x="2484" y="24"/>
                  </a:lnTo>
                  <a:lnTo>
                    <a:pt x="2448" y="24"/>
                  </a:lnTo>
                  <a:lnTo>
                    <a:pt x="2412" y="24"/>
                  </a:lnTo>
                  <a:lnTo>
                    <a:pt x="2376" y="12"/>
                  </a:lnTo>
                  <a:lnTo>
                    <a:pt x="2340" y="12"/>
                  </a:lnTo>
                  <a:lnTo>
                    <a:pt x="2304" y="12"/>
                  </a:lnTo>
                  <a:lnTo>
                    <a:pt x="2268" y="12"/>
                  </a:lnTo>
                  <a:lnTo>
                    <a:pt x="2232" y="12"/>
                  </a:lnTo>
                  <a:lnTo>
                    <a:pt x="2196" y="12"/>
                  </a:lnTo>
                  <a:lnTo>
                    <a:pt x="2160" y="12"/>
                  </a:lnTo>
                  <a:lnTo>
                    <a:pt x="2124" y="0"/>
                  </a:lnTo>
                  <a:lnTo>
                    <a:pt x="2088" y="0"/>
                  </a:lnTo>
                  <a:lnTo>
                    <a:pt x="2052" y="0"/>
                  </a:lnTo>
                  <a:lnTo>
                    <a:pt x="2016" y="0"/>
                  </a:lnTo>
                  <a:lnTo>
                    <a:pt x="1980" y="0"/>
                  </a:lnTo>
                  <a:lnTo>
                    <a:pt x="1944" y="0"/>
                  </a:lnTo>
                  <a:lnTo>
                    <a:pt x="1908" y="0"/>
                  </a:lnTo>
                  <a:lnTo>
                    <a:pt x="1872" y="0"/>
                  </a:lnTo>
                  <a:lnTo>
                    <a:pt x="1836" y="0"/>
                  </a:lnTo>
                  <a:lnTo>
                    <a:pt x="1800" y="12"/>
                  </a:lnTo>
                  <a:lnTo>
                    <a:pt x="1764" y="12"/>
                  </a:lnTo>
                  <a:lnTo>
                    <a:pt x="1728" y="36"/>
                  </a:lnTo>
                  <a:lnTo>
                    <a:pt x="1692" y="48"/>
                  </a:lnTo>
                  <a:lnTo>
                    <a:pt x="1656" y="84"/>
                  </a:lnTo>
                  <a:lnTo>
                    <a:pt x="1620" y="108"/>
                  </a:lnTo>
                  <a:lnTo>
                    <a:pt x="1584" y="144"/>
                  </a:lnTo>
                  <a:lnTo>
                    <a:pt x="1548" y="192"/>
                  </a:lnTo>
                  <a:lnTo>
                    <a:pt x="1524" y="228"/>
                  </a:lnTo>
                  <a:lnTo>
                    <a:pt x="1488" y="264"/>
                  </a:lnTo>
                  <a:lnTo>
                    <a:pt x="1452" y="300"/>
                  </a:lnTo>
                  <a:lnTo>
                    <a:pt x="1428" y="336"/>
                  </a:lnTo>
                  <a:lnTo>
                    <a:pt x="1392" y="372"/>
                  </a:lnTo>
                  <a:lnTo>
                    <a:pt x="1368" y="408"/>
                  </a:lnTo>
                  <a:lnTo>
                    <a:pt x="1332" y="444"/>
                  </a:lnTo>
                  <a:lnTo>
                    <a:pt x="1296" y="468"/>
                  </a:lnTo>
                  <a:lnTo>
                    <a:pt x="1260" y="504"/>
                  </a:lnTo>
                  <a:lnTo>
                    <a:pt x="1224" y="528"/>
                  </a:lnTo>
                  <a:lnTo>
                    <a:pt x="1188" y="564"/>
                  </a:lnTo>
                  <a:lnTo>
                    <a:pt x="1164" y="600"/>
                  </a:lnTo>
                  <a:lnTo>
                    <a:pt x="1128" y="624"/>
                  </a:lnTo>
                  <a:lnTo>
                    <a:pt x="1092" y="660"/>
                  </a:lnTo>
                  <a:lnTo>
                    <a:pt x="1056" y="684"/>
                  </a:lnTo>
                  <a:lnTo>
                    <a:pt x="1020" y="708"/>
                  </a:lnTo>
                  <a:lnTo>
                    <a:pt x="972" y="732"/>
                  </a:lnTo>
                  <a:lnTo>
                    <a:pt x="936" y="756"/>
                  </a:lnTo>
                  <a:lnTo>
                    <a:pt x="900" y="780"/>
                  </a:lnTo>
                  <a:lnTo>
                    <a:pt x="852" y="804"/>
                  </a:lnTo>
                  <a:lnTo>
                    <a:pt x="816" y="816"/>
                  </a:lnTo>
                  <a:lnTo>
                    <a:pt x="780" y="828"/>
                  </a:lnTo>
                  <a:lnTo>
                    <a:pt x="744" y="840"/>
                  </a:lnTo>
                  <a:lnTo>
                    <a:pt x="708" y="852"/>
                  </a:lnTo>
                  <a:lnTo>
                    <a:pt x="660" y="864"/>
                  </a:lnTo>
                  <a:lnTo>
                    <a:pt x="624" y="876"/>
                  </a:lnTo>
                  <a:lnTo>
                    <a:pt x="576" y="888"/>
                  </a:lnTo>
                  <a:lnTo>
                    <a:pt x="528" y="888"/>
                  </a:lnTo>
                  <a:lnTo>
                    <a:pt x="492" y="900"/>
                  </a:lnTo>
                  <a:lnTo>
                    <a:pt x="444" y="900"/>
                  </a:lnTo>
                  <a:lnTo>
                    <a:pt x="408" y="912"/>
                  </a:lnTo>
                  <a:lnTo>
                    <a:pt x="360" y="912"/>
                  </a:lnTo>
                  <a:lnTo>
                    <a:pt x="312" y="912"/>
                  </a:lnTo>
                  <a:lnTo>
                    <a:pt x="264" y="912"/>
                  </a:lnTo>
                  <a:lnTo>
                    <a:pt x="216" y="912"/>
                  </a:lnTo>
                  <a:lnTo>
                    <a:pt x="180" y="912"/>
                  </a:lnTo>
                  <a:lnTo>
                    <a:pt x="144" y="924"/>
                  </a:lnTo>
                  <a:lnTo>
                    <a:pt x="108" y="924"/>
                  </a:lnTo>
                  <a:lnTo>
                    <a:pt x="72" y="924"/>
                  </a:lnTo>
                  <a:lnTo>
                    <a:pt x="36" y="936"/>
                  </a:lnTo>
                  <a:lnTo>
                    <a:pt x="0" y="936"/>
                  </a:lnTo>
                </a:path>
              </a:pathLst>
            </a:custGeom>
            <a:noFill/>
            <a:ln w="50800" cap="rnd" cmpd="sng">
              <a:solidFill>
                <a:srgbClr val="9234D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53"/>
            <p:cNvSpPr txBox="1"/>
            <p:nvPr/>
          </p:nvSpPr>
          <p:spPr>
            <a:xfrm>
              <a:off x="1191" y="3034"/>
              <a:ext cx="1383" cy="3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rgbClr val="9234DB"/>
                </a:buClr>
                <a:buSzPts val="2800"/>
              </a:pPr>
              <a:r>
                <a:rPr lang="en-US" sz="2800" b="1">
                  <a:solidFill>
                    <a:srgbClr val="9234DB"/>
                  </a:solidFill>
                  <a:latin typeface="Arial"/>
                  <a:ea typeface="Arial"/>
                  <a:cs typeface="Arial"/>
                  <a:sym typeface="Arial"/>
                </a:rPr>
                <a:t>pre-mRNA</a:t>
              </a:r>
              <a:endParaRPr/>
            </a:p>
          </p:txBody>
        </p:sp>
        <p:sp>
          <p:nvSpPr>
            <p:cNvPr id="686" name="Google Shape;686;p53"/>
            <p:cNvSpPr txBox="1"/>
            <p:nvPr/>
          </p:nvSpPr>
          <p:spPr>
            <a:xfrm>
              <a:off x="1623" y="1834"/>
              <a:ext cx="2172" cy="3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rgbClr val="F35B1B"/>
                </a:buClr>
                <a:buSzPts val="2800"/>
              </a:pPr>
              <a:r>
                <a:rPr lang="en-US" sz="2800" b="1">
                  <a:solidFill>
                    <a:srgbClr val="F35B1B"/>
                  </a:solidFill>
                  <a:latin typeface="Arial"/>
                  <a:ea typeface="Arial"/>
                  <a:cs typeface="Arial"/>
                  <a:sym typeface="Arial"/>
                </a:rPr>
                <a:t>RNA Polymerase</a:t>
              </a:r>
              <a:endParaRPr/>
            </a:p>
          </p:txBody>
        </p:sp>
        <p:cxnSp>
          <p:nvCxnSpPr>
            <p:cNvPr id="687" name="Google Shape;687;p53"/>
            <p:cNvCxnSpPr/>
            <p:nvPr/>
          </p:nvCxnSpPr>
          <p:spPr>
            <a:xfrm>
              <a:off x="2072" y="1392"/>
              <a:ext cx="1136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4782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54"/>
          <p:cNvSpPr txBox="1">
            <a:spLocks noGrp="1"/>
          </p:cNvSpPr>
          <p:nvPr>
            <p:ph type="title" idx="4294967295"/>
          </p:nvPr>
        </p:nvSpPr>
        <p:spPr>
          <a:xfrm>
            <a:off x="2209800" y="85725"/>
            <a:ext cx="777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3200"/>
            </a:pPr>
            <a:r>
              <a:rPr lang="en-US" sz="3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Processing Pre-mRNA</a:t>
            </a:r>
            <a:endParaRPr/>
          </a:p>
        </p:txBody>
      </p:sp>
      <p:sp>
        <p:nvSpPr>
          <p:cNvPr id="693" name="Google Shape;693;p54"/>
          <p:cNvSpPr txBox="1">
            <a:spLocks noGrp="1"/>
          </p:cNvSpPr>
          <p:nvPr>
            <p:ph type="body" idx="4294967295"/>
          </p:nvPr>
        </p:nvSpPr>
        <p:spPr>
          <a:xfrm>
            <a:off x="1524000" y="481012"/>
            <a:ext cx="91440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t" anchorCtr="0">
            <a:noAutofit/>
          </a:bodyPr>
          <a:lstStyle/>
          <a:p>
            <a:pPr marL="342900" indent="-342900">
              <a:lnSpc>
                <a:spcPct val="20000"/>
              </a:lnSpc>
              <a:spcBef>
                <a:spcPts val="0"/>
              </a:spcBef>
              <a:buClr>
                <a:schemeClr val="dk1"/>
              </a:buClr>
              <a:buSzPts val="2000"/>
              <a:buNone/>
            </a:pP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indent="-342900">
              <a:lnSpc>
                <a:spcPct val="80000"/>
              </a:lnSpc>
              <a:spcBef>
                <a:spcPts val="400"/>
              </a:spcBef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Also occurs in the </a:t>
            </a:r>
            <a:r>
              <a:rPr lang="en-US" sz="2000" b="1" dirty="0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nucleus</a:t>
            </a:r>
            <a:endParaRPr dirty="0"/>
          </a:p>
          <a:p>
            <a:pPr marL="342900" indent="-342900">
              <a:lnSpc>
                <a:spcPct val="80000"/>
              </a:lnSpc>
              <a:spcBef>
                <a:spcPts val="400"/>
              </a:spcBef>
              <a:buClr>
                <a:srgbClr val="CC0099"/>
              </a:buClr>
              <a:buSzPts val="2000"/>
              <a:buFont typeface="Times New Roman"/>
              <a:buChar char="•"/>
            </a:pPr>
            <a:r>
              <a:rPr lang="en-US" sz="2000" b="1" dirty="0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Pre-mRNA </a:t>
            </a: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made up of segments called </a:t>
            </a:r>
            <a:r>
              <a:rPr lang="en-US" sz="2000" b="1" dirty="0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introns &amp; exons</a:t>
            </a:r>
            <a:endParaRPr dirty="0"/>
          </a:p>
          <a:p>
            <a:pPr marL="342900" indent="-342900">
              <a:lnSpc>
                <a:spcPct val="80000"/>
              </a:lnSpc>
              <a:spcBef>
                <a:spcPts val="400"/>
              </a:spcBef>
              <a:buClr>
                <a:srgbClr val="CC0099"/>
              </a:buClr>
              <a:buSzPts val="2000"/>
              <a:buFont typeface="Times New Roman"/>
              <a:buChar char="•"/>
            </a:pPr>
            <a:r>
              <a:rPr lang="en-US" sz="2000" b="1" dirty="0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Exons code for proteins, while introns do NOT!</a:t>
            </a:r>
            <a:endParaRPr dirty="0"/>
          </a:p>
          <a:p>
            <a:pPr marL="342900" indent="-342900">
              <a:lnSpc>
                <a:spcPct val="80000"/>
              </a:lnSpc>
              <a:spcBef>
                <a:spcPts val="400"/>
              </a:spcBef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Introns spliced out by </a:t>
            </a:r>
            <a:r>
              <a:rPr lang="en-US" sz="2000" b="1" dirty="0" err="1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splicesome</a:t>
            </a:r>
            <a:r>
              <a:rPr lang="en-US" sz="2000" b="1" dirty="0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-enzyme</a:t>
            </a: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exons re-join</a:t>
            </a:r>
            <a:endParaRPr dirty="0"/>
          </a:p>
          <a:p>
            <a:pPr marL="342900" indent="-342900">
              <a:lnSpc>
                <a:spcPct val="10000"/>
              </a:lnSpc>
              <a:spcBef>
                <a:spcPts val="400"/>
              </a:spcBef>
              <a:buClr>
                <a:schemeClr val="dk1"/>
              </a:buClr>
              <a:buSzPts val="2000"/>
              <a:buNone/>
            </a:pPr>
            <a:endParaRPr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indent="-342900">
              <a:lnSpc>
                <a:spcPct val="80000"/>
              </a:lnSpc>
              <a:spcBef>
                <a:spcPts val="400"/>
              </a:spcBef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End product is a </a:t>
            </a:r>
            <a:r>
              <a:rPr lang="en-US" sz="2000" b="1" dirty="0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mature RNA</a:t>
            </a: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molecule that leaves the nucleus to the cytoplasm</a:t>
            </a:r>
            <a:endParaRPr dirty="0"/>
          </a:p>
        </p:txBody>
      </p:sp>
      <p:sp>
        <p:nvSpPr>
          <p:cNvPr id="694" name="Google Shape;694;p54"/>
          <p:cNvSpPr txBox="1"/>
          <p:nvPr/>
        </p:nvSpPr>
        <p:spPr>
          <a:xfrm>
            <a:off x="1981200" y="2071687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342900" indent="-342900">
              <a:buClr>
                <a:schemeClr val="dk1"/>
              </a:buClr>
              <a:buSzPts val="3200"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grpSp>
        <p:nvGrpSpPr>
          <p:cNvPr id="695" name="Google Shape;695;p54"/>
          <p:cNvGrpSpPr/>
          <p:nvPr/>
        </p:nvGrpSpPr>
        <p:grpSpPr>
          <a:xfrm>
            <a:off x="2057400" y="2505075"/>
            <a:ext cx="7950200" cy="1131887"/>
            <a:chOff x="336" y="1056"/>
            <a:chExt cx="5008" cy="713"/>
          </a:xfrm>
        </p:grpSpPr>
        <p:sp>
          <p:nvSpPr>
            <p:cNvPr id="696" name="Google Shape;696;p54"/>
            <p:cNvSpPr txBox="1"/>
            <p:nvPr/>
          </p:nvSpPr>
          <p:spPr>
            <a:xfrm>
              <a:off x="336" y="1417"/>
              <a:ext cx="976" cy="352"/>
            </a:xfrm>
            <a:prstGeom prst="rect">
              <a:avLst/>
            </a:prstGeom>
            <a:solidFill>
              <a:srgbClr val="FF99FF"/>
            </a:solidFill>
            <a:ln w="508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54"/>
            <p:cNvSpPr txBox="1"/>
            <p:nvPr/>
          </p:nvSpPr>
          <p:spPr>
            <a:xfrm>
              <a:off x="1344" y="1417"/>
              <a:ext cx="976" cy="352"/>
            </a:xfrm>
            <a:prstGeom prst="rect">
              <a:avLst/>
            </a:prstGeom>
            <a:solidFill>
              <a:schemeClr val="accent1"/>
            </a:solidFill>
            <a:ln w="508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54"/>
            <p:cNvSpPr txBox="1"/>
            <p:nvPr/>
          </p:nvSpPr>
          <p:spPr>
            <a:xfrm>
              <a:off x="3360" y="1417"/>
              <a:ext cx="976" cy="352"/>
            </a:xfrm>
            <a:prstGeom prst="rect">
              <a:avLst/>
            </a:prstGeom>
            <a:solidFill>
              <a:schemeClr val="accent1"/>
            </a:solidFill>
            <a:ln w="508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54"/>
            <p:cNvSpPr txBox="1"/>
            <p:nvPr/>
          </p:nvSpPr>
          <p:spPr>
            <a:xfrm>
              <a:off x="4368" y="1417"/>
              <a:ext cx="976" cy="352"/>
            </a:xfrm>
            <a:prstGeom prst="rect">
              <a:avLst/>
            </a:prstGeom>
            <a:solidFill>
              <a:srgbClr val="FF99FF"/>
            </a:solidFill>
            <a:ln w="508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54"/>
            <p:cNvSpPr txBox="1"/>
            <p:nvPr/>
          </p:nvSpPr>
          <p:spPr>
            <a:xfrm>
              <a:off x="2352" y="1417"/>
              <a:ext cx="976" cy="352"/>
            </a:xfrm>
            <a:prstGeom prst="rect">
              <a:avLst/>
            </a:prstGeom>
            <a:solidFill>
              <a:srgbClr val="FF99FF"/>
            </a:solidFill>
            <a:ln w="508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54"/>
            <p:cNvSpPr txBox="1"/>
            <p:nvPr/>
          </p:nvSpPr>
          <p:spPr>
            <a:xfrm>
              <a:off x="455" y="1056"/>
              <a:ext cx="2554" cy="3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2800"/>
              </a:pPr>
              <a:r>
                <a:rPr lang="en-US" sz="2800" b="1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pre-mRNA molecule</a:t>
              </a:r>
              <a:endParaRPr dirty="0"/>
            </a:p>
          </p:txBody>
        </p:sp>
        <p:sp>
          <p:nvSpPr>
            <p:cNvPr id="702" name="Google Shape;702;p54"/>
            <p:cNvSpPr txBox="1"/>
            <p:nvPr/>
          </p:nvSpPr>
          <p:spPr>
            <a:xfrm>
              <a:off x="1511" y="1440"/>
              <a:ext cx="658" cy="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2400"/>
              </a:pPr>
              <a:r>
                <a:rPr lang="en-US" sz="2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intron</a:t>
              </a:r>
              <a:endParaRPr/>
            </a:p>
          </p:txBody>
        </p:sp>
        <p:sp>
          <p:nvSpPr>
            <p:cNvPr id="703" name="Google Shape;703;p54"/>
            <p:cNvSpPr txBox="1"/>
            <p:nvPr/>
          </p:nvSpPr>
          <p:spPr>
            <a:xfrm>
              <a:off x="3527" y="1416"/>
              <a:ext cx="657" cy="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2400"/>
              </a:pPr>
              <a:r>
                <a:rPr lang="en-US" sz="2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intron</a:t>
              </a:r>
              <a:endParaRPr/>
            </a:p>
          </p:txBody>
        </p:sp>
        <p:sp>
          <p:nvSpPr>
            <p:cNvPr id="704" name="Google Shape;704;p54"/>
            <p:cNvSpPr txBox="1"/>
            <p:nvPr/>
          </p:nvSpPr>
          <p:spPr>
            <a:xfrm>
              <a:off x="551" y="1440"/>
              <a:ext cx="600" cy="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2400"/>
              </a:pPr>
              <a:r>
                <a:rPr lang="en-US" sz="2400" b="1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exon</a:t>
              </a:r>
              <a:endParaRPr dirty="0"/>
            </a:p>
          </p:txBody>
        </p:sp>
        <p:sp>
          <p:nvSpPr>
            <p:cNvPr id="705" name="Google Shape;705;p54"/>
            <p:cNvSpPr txBox="1"/>
            <p:nvPr/>
          </p:nvSpPr>
          <p:spPr>
            <a:xfrm>
              <a:off x="2567" y="1416"/>
              <a:ext cx="562" cy="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2400"/>
              </a:pPr>
              <a:r>
                <a:rPr lang="en-US" sz="2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exon</a:t>
              </a:r>
              <a:endParaRPr/>
            </a:p>
          </p:txBody>
        </p:sp>
        <p:sp>
          <p:nvSpPr>
            <p:cNvPr id="706" name="Google Shape;706;p54"/>
            <p:cNvSpPr txBox="1"/>
            <p:nvPr/>
          </p:nvSpPr>
          <p:spPr>
            <a:xfrm>
              <a:off x="4535" y="1416"/>
              <a:ext cx="562" cy="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2400"/>
              </a:pPr>
              <a:r>
                <a:rPr lang="en-US" sz="2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exon</a:t>
              </a:r>
              <a:endParaRPr/>
            </a:p>
          </p:txBody>
        </p:sp>
      </p:grpSp>
      <p:grpSp>
        <p:nvGrpSpPr>
          <p:cNvPr id="707" name="Google Shape;707;p54"/>
          <p:cNvGrpSpPr/>
          <p:nvPr/>
        </p:nvGrpSpPr>
        <p:grpSpPr>
          <a:xfrm>
            <a:off x="3759200" y="5711825"/>
            <a:ext cx="4749800" cy="1162050"/>
            <a:chOff x="1408" y="3472"/>
            <a:chExt cx="2992" cy="732"/>
          </a:xfrm>
        </p:grpSpPr>
        <p:sp>
          <p:nvSpPr>
            <p:cNvPr id="708" name="Google Shape;708;p54"/>
            <p:cNvSpPr txBox="1"/>
            <p:nvPr/>
          </p:nvSpPr>
          <p:spPr>
            <a:xfrm>
              <a:off x="1408" y="3472"/>
              <a:ext cx="976" cy="352"/>
            </a:xfrm>
            <a:prstGeom prst="rect">
              <a:avLst/>
            </a:prstGeom>
            <a:solidFill>
              <a:srgbClr val="FF99FF"/>
            </a:solidFill>
            <a:ln w="508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54"/>
            <p:cNvSpPr txBox="1"/>
            <p:nvPr/>
          </p:nvSpPr>
          <p:spPr>
            <a:xfrm>
              <a:off x="1575" y="3505"/>
              <a:ext cx="600" cy="300"/>
            </a:xfrm>
            <a:prstGeom prst="rect">
              <a:avLst/>
            </a:prstGeom>
            <a:solidFill>
              <a:srgbClr val="FF99FF"/>
            </a:solidFill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2400"/>
              </a:pPr>
              <a:r>
                <a:rPr lang="en-US" sz="2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exon</a:t>
              </a:r>
              <a:endParaRPr/>
            </a:p>
          </p:txBody>
        </p:sp>
        <p:sp>
          <p:nvSpPr>
            <p:cNvPr id="710" name="Google Shape;710;p54"/>
            <p:cNvSpPr txBox="1"/>
            <p:nvPr/>
          </p:nvSpPr>
          <p:spPr>
            <a:xfrm>
              <a:off x="2416" y="3472"/>
              <a:ext cx="976" cy="352"/>
            </a:xfrm>
            <a:prstGeom prst="rect">
              <a:avLst/>
            </a:prstGeom>
            <a:solidFill>
              <a:srgbClr val="FF99FF"/>
            </a:solidFill>
            <a:ln w="508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54"/>
            <p:cNvSpPr txBox="1"/>
            <p:nvPr/>
          </p:nvSpPr>
          <p:spPr>
            <a:xfrm>
              <a:off x="2631" y="3495"/>
              <a:ext cx="562" cy="289"/>
            </a:xfrm>
            <a:prstGeom prst="rect">
              <a:avLst/>
            </a:prstGeom>
            <a:solidFill>
              <a:srgbClr val="FF99FF"/>
            </a:solidFill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2400"/>
              </a:pPr>
              <a:r>
                <a:rPr lang="en-US" sz="2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exon</a:t>
              </a:r>
              <a:endParaRPr/>
            </a:p>
          </p:txBody>
        </p:sp>
        <p:sp>
          <p:nvSpPr>
            <p:cNvPr id="712" name="Google Shape;712;p54"/>
            <p:cNvSpPr txBox="1"/>
            <p:nvPr/>
          </p:nvSpPr>
          <p:spPr>
            <a:xfrm>
              <a:off x="3424" y="3472"/>
              <a:ext cx="976" cy="352"/>
            </a:xfrm>
            <a:prstGeom prst="rect">
              <a:avLst/>
            </a:prstGeom>
            <a:solidFill>
              <a:srgbClr val="FF99FF"/>
            </a:solidFill>
            <a:ln w="508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54"/>
            <p:cNvSpPr txBox="1"/>
            <p:nvPr/>
          </p:nvSpPr>
          <p:spPr>
            <a:xfrm>
              <a:off x="3639" y="3495"/>
              <a:ext cx="562" cy="289"/>
            </a:xfrm>
            <a:prstGeom prst="rect">
              <a:avLst/>
            </a:prstGeom>
            <a:solidFill>
              <a:srgbClr val="FF99FF"/>
            </a:solidFill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2400"/>
              </a:pPr>
              <a:r>
                <a:rPr lang="en-US" sz="2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exon</a:t>
              </a:r>
              <a:endParaRPr/>
            </a:p>
          </p:txBody>
        </p:sp>
        <p:sp>
          <p:nvSpPr>
            <p:cNvPr id="714" name="Google Shape;714;p54"/>
            <p:cNvSpPr txBox="1"/>
            <p:nvPr/>
          </p:nvSpPr>
          <p:spPr>
            <a:xfrm>
              <a:off x="1863" y="3879"/>
              <a:ext cx="2469" cy="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rgbClr val="9234DB"/>
                </a:buClr>
                <a:buSzPts val="2800"/>
              </a:pPr>
              <a:r>
                <a:rPr lang="en-US" sz="2800" b="1">
                  <a:solidFill>
                    <a:srgbClr val="9234DB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Mature RNA molecule</a:t>
              </a:r>
              <a:endParaRPr/>
            </a:p>
          </p:txBody>
        </p:sp>
      </p:grpSp>
      <p:grpSp>
        <p:nvGrpSpPr>
          <p:cNvPr id="715" name="Google Shape;715;p54"/>
          <p:cNvGrpSpPr/>
          <p:nvPr/>
        </p:nvGrpSpPr>
        <p:grpSpPr>
          <a:xfrm>
            <a:off x="2463800" y="3811588"/>
            <a:ext cx="7188200" cy="1728787"/>
            <a:chOff x="592" y="2104"/>
            <a:chExt cx="4528" cy="1089"/>
          </a:xfrm>
        </p:grpSpPr>
        <p:sp>
          <p:nvSpPr>
            <p:cNvPr id="716" name="Google Shape;716;p54"/>
            <p:cNvSpPr txBox="1"/>
            <p:nvPr/>
          </p:nvSpPr>
          <p:spPr>
            <a:xfrm>
              <a:off x="592" y="2608"/>
              <a:ext cx="976" cy="352"/>
            </a:xfrm>
            <a:prstGeom prst="rect">
              <a:avLst/>
            </a:prstGeom>
            <a:solidFill>
              <a:srgbClr val="FF99FF"/>
            </a:solidFill>
            <a:ln w="508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54"/>
            <p:cNvSpPr txBox="1"/>
            <p:nvPr/>
          </p:nvSpPr>
          <p:spPr>
            <a:xfrm>
              <a:off x="759" y="2631"/>
              <a:ext cx="900" cy="300"/>
            </a:xfrm>
            <a:prstGeom prst="rect">
              <a:avLst/>
            </a:prstGeom>
            <a:solidFill>
              <a:srgbClr val="FF99FF"/>
            </a:solidFill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2400"/>
              </a:pPr>
              <a:r>
                <a:rPr lang="en-US" sz="2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exon</a:t>
              </a:r>
              <a:endParaRPr/>
            </a:p>
          </p:txBody>
        </p:sp>
        <p:sp>
          <p:nvSpPr>
            <p:cNvPr id="718" name="Google Shape;718;p54"/>
            <p:cNvSpPr txBox="1"/>
            <p:nvPr/>
          </p:nvSpPr>
          <p:spPr>
            <a:xfrm>
              <a:off x="2368" y="2608"/>
              <a:ext cx="976" cy="352"/>
            </a:xfrm>
            <a:prstGeom prst="rect">
              <a:avLst/>
            </a:prstGeom>
            <a:solidFill>
              <a:srgbClr val="FF99FF"/>
            </a:solidFill>
            <a:ln w="508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54"/>
            <p:cNvSpPr txBox="1"/>
            <p:nvPr/>
          </p:nvSpPr>
          <p:spPr>
            <a:xfrm>
              <a:off x="2583" y="2631"/>
              <a:ext cx="562" cy="289"/>
            </a:xfrm>
            <a:prstGeom prst="rect">
              <a:avLst/>
            </a:prstGeom>
            <a:solidFill>
              <a:srgbClr val="FF99FF"/>
            </a:solidFill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2400"/>
              </a:pPr>
              <a:r>
                <a:rPr lang="en-US" sz="2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exon</a:t>
              </a:r>
              <a:endParaRPr/>
            </a:p>
          </p:txBody>
        </p:sp>
        <p:sp>
          <p:nvSpPr>
            <p:cNvPr id="720" name="Google Shape;720;p54"/>
            <p:cNvSpPr txBox="1"/>
            <p:nvPr/>
          </p:nvSpPr>
          <p:spPr>
            <a:xfrm>
              <a:off x="4144" y="2608"/>
              <a:ext cx="976" cy="352"/>
            </a:xfrm>
            <a:prstGeom prst="rect">
              <a:avLst/>
            </a:prstGeom>
            <a:solidFill>
              <a:srgbClr val="FF99FF"/>
            </a:solidFill>
            <a:ln w="508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54"/>
            <p:cNvSpPr txBox="1"/>
            <p:nvPr/>
          </p:nvSpPr>
          <p:spPr>
            <a:xfrm>
              <a:off x="4359" y="2631"/>
              <a:ext cx="562" cy="289"/>
            </a:xfrm>
            <a:prstGeom prst="rect">
              <a:avLst/>
            </a:prstGeom>
            <a:solidFill>
              <a:srgbClr val="FF99FF"/>
            </a:solidFill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2400"/>
              </a:pPr>
              <a:r>
                <a:rPr lang="en-US" sz="2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exon</a:t>
              </a:r>
              <a:endParaRPr/>
            </a:p>
          </p:txBody>
        </p:sp>
        <p:sp>
          <p:nvSpPr>
            <p:cNvPr id="722" name="Google Shape;722;p54"/>
            <p:cNvSpPr/>
            <p:nvPr/>
          </p:nvSpPr>
          <p:spPr>
            <a:xfrm>
              <a:off x="1572" y="2124"/>
              <a:ext cx="793" cy="697"/>
            </a:xfrm>
            <a:custGeom>
              <a:avLst/>
              <a:gdLst/>
              <a:ahLst/>
              <a:cxnLst/>
              <a:rect l="l" t="t" r="r" b="b"/>
              <a:pathLst>
                <a:path w="793" h="697" extrusionOk="0">
                  <a:moveTo>
                    <a:pt x="12" y="468"/>
                  </a:moveTo>
                  <a:lnTo>
                    <a:pt x="12" y="432"/>
                  </a:lnTo>
                  <a:lnTo>
                    <a:pt x="12" y="396"/>
                  </a:lnTo>
                  <a:lnTo>
                    <a:pt x="12" y="360"/>
                  </a:lnTo>
                  <a:lnTo>
                    <a:pt x="24" y="324"/>
                  </a:lnTo>
                  <a:lnTo>
                    <a:pt x="36" y="288"/>
                  </a:lnTo>
                  <a:lnTo>
                    <a:pt x="48" y="252"/>
                  </a:lnTo>
                  <a:lnTo>
                    <a:pt x="72" y="216"/>
                  </a:lnTo>
                  <a:lnTo>
                    <a:pt x="72" y="180"/>
                  </a:lnTo>
                  <a:lnTo>
                    <a:pt x="96" y="144"/>
                  </a:lnTo>
                  <a:lnTo>
                    <a:pt x="108" y="108"/>
                  </a:lnTo>
                  <a:lnTo>
                    <a:pt x="144" y="84"/>
                  </a:lnTo>
                  <a:lnTo>
                    <a:pt x="180" y="60"/>
                  </a:lnTo>
                  <a:lnTo>
                    <a:pt x="216" y="48"/>
                  </a:lnTo>
                  <a:lnTo>
                    <a:pt x="252" y="36"/>
                  </a:lnTo>
                  <a:lnTo>
                    <a:pt x="288" y="24"/>
                  </a:lnTo>
                  <a:lnTo>
                    <a:pt x="324" y="12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2" y="0"/>
                  </a:lnTo>
                  <a:lnTo>
                    <a:pt x="468" y="0"/>
                  </a:lnTo>
                  <a:lnTo>
                    <a:pt x="504" y="0"/>
                  </a:lnTo>
                  <a:lnTo>
                    <a:pt x="552" y="12"/>
                  </a:lnTo>
                  <a:lnTo>
                    <a:pt x="600" y="24"/>
                  </a:lnTo>
                  <a:lnTo>
                    <a:pt x="636" y="36"/>
                  </a:lnTo>
                  <a:lnTo>
                    <a:pt x="672" y="60"/>
                  </a:lnTo>
                  <a:lnTo>
                    <a:pt x="708" y="84"/>
                  </a:lnTo>
                  <a:lnTo>
                    <a:pt x="732" y="120"/>
                  </a:lnTo>
                  <a:lnTo>
                    <a:pt x="744" y="156"/>
                  </a:lnTo>
                  <a:lnTo>
                    <a:pt x="768" y="192"/>
                  </a:lnTo>
                  <a:lnTo>
                    <a:pt x="780" y="228"/>
                  </a:lnTo>
                  <a:lnTo>
                    <a:pt x="780" y="264"/>
                  </a:lnTo>
                  <a:lnTo>
                    <a:pt x="792" y="300"/>
                  </a:lnTo>
                  <a:lnTo>
                    <a:pt x="792" y="336"/>
                  </a:lnTo>
                  <a:lnTo>
                    <a:pt x="792" y="372"/>
                  </a:lnTo>
                  <a:lnTo>
                    <a:pt x="792" y="408"/>
                  </a:lnTo>
                  <a:lnTo>
                    <a:pt x="792" y="444"/>
                  </a:lnTo>
                  <a:lnTo>
                    <a:pt x="768" y="480"/>
                  </a:lnTo>
                  <a:lnTo>
                    <a:pt x="768" y="516"/>
                  </a:lnTo>
                  <a:lnTo>
                    <a:pt x="768" y="552"/>
                  </a:lnTo>
                  <a:lnTo>
                    <a:pt x="768" y="588"/>
                  </a:lnTo>
                  <a:lnTo>
                    <a:pt x="768" y="624"/>
                  </a:lnTo>
                  <a:lnTo>
                    <a:pt x="768" y="660"/>
                  </a:lnTo>
                  <a:lnTo>
                    <a:pt x="768" y="696"/>
                  </a:lnTo>
                  <a:lnTo>
                    <a:pt x="732" y="696"/>
                  </a:lnTo>
                  <a:lnTo>
                    <a:pt x="696" y="672"/>
                  </a:lnTo>
                  <a:lnTo>
                    <a:pt x="672" y="636"/>
                  </a:lnTo>
                  <a:lnTo>
                    <a:pt x="648" y="600"/>
                  </a:lnTo>
                  <a:lnTo>
                    <a:pt x="624" y="564"/>
                  </a:lnTo>
                  <a:lnTo>
                    <a:pt x="612" y="528"/>
                  </a:lnTo>
                  <a:lnTo>
                    <a:pt x="600" y="492"/>
                  </a:lnTo>
                  <a:lnTo>
                    <a:pt x="576" y="456"/>
                  </a:lnTo>
                  <a:lnTo>
                    <a:pt x="564" y="420"/>
                  </a:lnTo>
                  <a:lnTo>
                    <a:pt x="540" y="384"/>
                  </a:lnTo>
                  <a:lnTo>
                    <a:pt x="504" y="360"/>
                  </a:lnTo>
                  <a:lnTo>
                    <a:pt x="468" y="336"/>
                  </a:lnTo>
                  <a:lnTo>
                    <a:pt x="432" y="336"/>
                  </a:lnTo>
                  <a:lnTo>
                    <a:pt x="396" y="336"/>
                  </a:lnTo>
                  <a:lnTo>
                    <a:pt x="360" y="336"/>
                  </a:lnTo>
                  <a:lnTo>
                    <a:pt x="324" y="336"/>
                  </a:lnTo>
                  <a:lnTo>
                    <a:pt x="288" y="336"/>
                  </a:lnTo>
                  <a:lnTo>
                    <a:pt x="252" y="348"/>
                  </a:lnTo>
                  <a:lnTo>
                    <a:pt x="216" y="372"/>
                  </a:lnTo>
                  <a:lnTo>
                    <a:pt x="192" y="408"/>
                  </a:lnTo>
                  <a:lnTo>
                    <a:pt x="168" y="444"/>
                  </a:lnTo>
                  <a:lnTo>
                    <a:pt x="144" y="480"/>
                  </a:lnTo>
                  <a:lnTo>
                    <a:pt x="132" y="516"/>
                  </a:lnTo>
                  <a:lnTo>
                    <a:pt x="120" y="552"/>
                  </a:lnTo>
                  <a:lnTo>
                    <a:pt x="96" y="588"/>
                  </a:lnTo>
                  <a:lnTo>
                    <a:pt x="72" y="624"/>
                  </a:lnTo>
                  <a:lnTo>
                    <a:pt x="48" y="660"/>
                  </a:lnTo>
                  <a:lnTo>
                    <a:pt x="12" y="648"/>
                  </a:lnTo>
                  <a:lnTo>
                    <a:pt x="0" y="612"/>
                  </a:lnTo>
                  <a:lnTo>
                    <a:pt x="0" y="576"/>
                  </a:lnTo>
                  <a:lnTo>
                    <a:pt x="0" y="540"/>
                  </a:lnTo>
                  <a:lnTo>
                    <a:pt x="0" y="504"/>
                  </a:lnTo>
                  <a:lnTo>
                    <a:pt x="24" y="468"/>
                  </a:lnTo>
                  <a:lnTo>
                    <a:pt x="24" y="432"/>
                  </a:lnTo>
                  <a:lnTo>
                    <a:pt x="12" y="468"/>
                  </a:lnTo>
                </a:path>
              </a:pathLst>
            </a:custGeom>
            <a:solidFill>
              <a:schemeClr val="accent1"/>
            </a:solidFill>
            <a:ln w="508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54"/>
            <p:cNvSpPr/>
            <p:nvPr/>
          </p:nvSpPr>
          <p:spPr>
            <a:xfrm>
              <a:off x="3348" y="2124"/>
              <a:ext cx="793" cy="697"/>
            </a:xfrm>
            <a:custGeom>
              <a:avLst/>
              <a:gdLst/>
              <a:ahLst/>
              <a:cxnLst/>
              <a:rect l="l" t="t" r="r" b="b"/>
              <a:pathLst>
                <a:path w="793" h="697" extrusionOk="0">
                  <a:moveTo>
                    <a:pt x="12" y="468"/>
                  </a:moveTo>
                  <a:lnTo>
                    <a:pt x="12" y="432"/>
                  </a:lnTo>
                  <a:lnTo>
                    <a:pt x="12" y="396"/>
                  </a:lnTo>
                  <a:lnTo>
                    <a:pt x="12" y="360"/>
                  </a:lnTo>
                  <a:lnTo>
                    <a:pt x="24" y="324"/>
                  </a:lnTo>
                  <a:lnTo>
                    <a:pt x="36" y="288"/>
                  </a:lnTo>
                  <a:lnTo>
                    <a:pt x="48" y="252"/>
                  </a:lnTo>
                  <a:lnTo>
                    <a:pt x="72" y="216"/>
                  </a:lnTo>
                  <a:lnTo>
                    <a:pt x="72" y="180"/>
                  </a:lnTo>
                  <a:lnTo>
                    <a:pt x="96" y="144"/>
                  </a:lnTo>
                  <a:lnTo>
                    <a:pt x="108" y="108"/>
                  </a:lnTo>
                  <a:lnTo>
                    <a:pt x="144" y="84"/>
                  </a:lnTo>
                  <a:lnTo>
                    <a:pt x="180" y="60"/>
                  </a:lnTo>
                  <a:lnTo>
                    <a:pt x="216" y="48"/>
                  </a:lnTo>
                  <a:lnTo>
                    <a:pt x="252" y="36"/>
                  </a:lnTo>
                  <a:lnTo>
                    <a:pt x="288" y="24"/>
                  </a:lnTo>
                  <a:lnTo>
                    <a:pt x="324" y="12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2" y="0"/>
                  </a:lnTo>
                  <a:lnTo>
                    <a:pt x="468" y="0"/>
                  </a:lnTo>
                  <a:lnTo>
                    <a:pt x="504" y="0"/>
                  </a:lnTo>
                  <a:lnTo>
                    <a:pt x="552" y="12"/>
                  </a:lnTo>
                  <a:lnTo>
                    <a:pt x="600" y="24"/>
                  </a:lnTo>
                  <a:lnTo>
                    <a:pt x="636" y="36"/>
                  </a:lnTo>
                  <a:lnTo>
                    <a:pt x="672" y="60"/>
                  </a:lnTo>
                  <a:lnTo>
                    <a:pt x="708" y="84"/>
                  </a:lnTo>
                  <a:lnTo>
                    <a:pt x="732" y="120"/>
                  </a:lnTo>
                  <a:lnTo>
                    <a:pt x="744" y="156"/>
                  </a:lnTo>
                  <a:lnTo>
                    <a:pt x="768" y="192"/>
                  </a:lnTo>
                  <a:lnTo>
                    <a:pt x="780" y="228"/>
                  </a:lnTo>
                  <a:lnTo>
                    <a:pt x="780" y="264"/>
                  </a:lnTo>
                  <a:lnTo>
                    <a:pt x="792" y="300"/>
                  </a:lnTo>
                  <a:lnTo>
                    <a:pt x="792" y="336"/>
                  </a:lnTo>
                  <a:lnTo>
                    <a:pt x="792" y="372"/>
                  </a:lnTo>
                  <a:lnTo>
                    <a:pt x="792" y="408"/>
                  </a:lnTo>
                  <a:lnTo>
                    <a:pt x="792" y="444"/>
                  </a:lnTo>
                  <a:lnTo>
                    <a:pt x="768" y="480"/>
                  </a:lnTo>
                  <a:lnTo>
                    <a:pt x="768" y="516"/>
                  </a:lnTo>
                  <a:lnTo>
                    <a:pt x="768" y="552"/>
                  </a:lnTo>
                  <a:lnTo>
                    <a:pt x="768" y="588"/>
                  </a:lnTo>
                  <a:lnTo>
                    <a:pt x="768" y="624"/>
                  </a:lnTo>
                  <a:lnTo>
                    <a:pt x="768" y="660"/>
                  </a:lnTo>
                  <a:lnTo>
                    <a:pt x="768" y="696"/>
                  </a:lnTo>
                  <a:lnTo>
                    <a:pt x="732" y="696"/>
                  </a:lnTo>
                  <a:lnTo>
                    <a:pt x="696" y="672"/>
                  </a:lnTo>
                  <a:lnTo>
                    <a:pt x="672" y="636"/>
                  </a:lnTo>
                  <a:lnTo>
                    <a:pt x="648" y="600"/>
                  </a:lnTo>
                  <a:lnTo>
                    <a:pt x="624" y="564"/>
                  </a:lnTo>
                  <a:lnTo>
                    <a:pt x="612" y="528"/>
                  </a:lnTo>
                  <a:lnTo>
                    <a:pt x="600" y="492"/>
                  </a:lnTo>
                  <a:lnTo>
                    <a:pt x="576" y="456"/>
                  </a:lnTo>
                  <a:lnTo>
                    <a:pt x="564" y="420"/>
                  </a:lnTo>
                  <a:lnTo>
                    <a:pt x="540" y="384"/>
                  </a:lnTo>
                  <a:lnTo>
                    <a:pt x="504" y="360"/>
                  </a:lnTo>
                  <a:lnTo>
                    <a:pt x="468" y="336"/>
                  </a:lnTo>
                  <a:lnTo>
                    <a:pt x="432" y="336"/>
                  </a:lnTo>
                  <a:lnTo>
                    <a:pt x="396" y="336"/>
                  </a:lnTo>
                  <a:lnTo>
                    <a:pt x="360" y="336"/>
                  </a:lnTo>
                  <a:lnTo>
                    <a:pt x="324" y="336"/>
                  </a:lnTo>
                  <a:lnTo>
                    <a:pt x="288" y="336"/>
                  </a:lnTo>
                  <a:lnTo>
                    <a:pt x="252" y="348"/>
                  </a:lnTo>
                  <a:lnTo>
                    <a:pt x="216" y="372"/>
                  </a:lnTo>
                  <a:lnTo>
                    <a:pt x="192" y="408"/>
                  </a:lnTo>
                  <a:lnTo>
                    <a:pt x="168" y="444"/>
                  </a:lnTo>
                  <a:lnTo>
                    <a:pt x="144" y="480"/>
                  </a:lnTo>
                  <a:lnTo>
                    <a:pt x="132" y="516"/>
                  </a:lnTo>
                  <a:lnTo>
                    <a:pt x="120" y="552"/>
                  </a:lnTo>
                  <a:lnTo>
                    <a:pt x="96" y="588"/>
                  </a:lnTo>
                  <a:lnTo>
                    <a:pt x="72" y="624"/>
                  </a:lnTo>
                  <a:lnTo>
                    <a:pt x="48" y="660"/>
                  </a:lnTo>
                  <a:lnTo>
                    <a:pt x="12" y="648"/>
                  </a:lnTo>
                  <a:lnTo>
                    <a:pt x="0" y="612"/>
                  </a:lnTo>
                  <a:lnTo>
                    <a:pt x="0" y="576"/>
                  </a:lnTo>
                  <a:lnTo>
                    <a:pt x="0" y="540"/>
                  </a:lnTo>
                  <a:lnTo>
                    <a:pt x="0" y="504"/>
                  </a:lnTo>
                  <a:lnTo>
                    <a:pt x="24" y="468"/>
                  </a:lnTo>
                  <a:lnTo>
                    <a:pt x="24" y="432"/>
                  </a:lnTo>
                  <a:lnTo>
                    <a:pt x="12" y="468"/>
                  </a:lnTo>
                </a:path>
              </a:pathLst>
            </a:custGeom>
            <a:solidFill>
              <a:schemeClr val="accent1"/>
            </a:solidFill>
            <a:ln w="508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54"/>
            <p:cNvSpPr txBox="1"/>
            <p:nvPr/>
          </p:nvSpPr>
          <p:spPr>
            <a:xfrm>
              <a:off x="1719" y="2204"/>
              <a:ext cx="567" cy="2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2000"/>
              </a:pPr>
              <a:r>
                <a:rPr lang="en-US" sz="20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intron</a:t>
              </a:r>
              <a:endParaRPr/>
            </a:p>
          </p:txBody>
        </p:sp>
        <p:sp>
          <p:nvSpPr>
            <p:cNvPr id="725" name="Google Shape;725;p54"/>
            <p:cNvSpPr txBox="1"/>
            <p:nvPr/>
          </p:nvSpPr>
          <p:spPr>
            <a:xfrm>
              <a:off x="3495" y="2204"/>
              <a:ext cx="567" cy="2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2000"/>
              </a:pPr>
              <a:r>
                <a:rPr lang="en-US" sz="20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intron</a:t>
              </a:r>
              <a:endParaRPr/>
            </a:p>
          </p:txBody>
        </p:sp>
        <p:sp>
          <p:nvSpPr>
            <p:cNvPr id="726" name="Google Shape;726;p54"/>
            <p:cNvSpPr/>
            <p:nvPr/>
          </p:nvSpPr>
          <p:spPr>
            <a:xfrm>
              <a:off x="1584" y="2436"/>
              <a:ext cx="757" cy="757"/>
            </a:xfrm>
            <a:custGeom>
              <a:avLst/>
              <a:gdLst/>
              <a:ahLst/>
              <a:cxnLst/>
              <a:rect l="l" t="t" r="r" b="b"/>
              <a:pathLst>
                <a:path w="757" h="757" extrusionOk="0">
                  <a:moveTo>
                    <a:pt x="0" y="492"/>
                  </a:moveTo>
                  <a:lnTo>
                    <a:pt x="12" y="456"/>
                  </a:lnTo>
                  <a:lnTo>
                    <a:pt x="12" y="420"/>
                  </a:lnTo>
                  <a:lnTo>
                    <a:pt x="12" y="384"/>
                  </a:lnTo>
                  <a:lnTo>
                    <a:pt x="12" y="348"/>
                  </a:lnTo>
                  <a:lnTo>
                    <a:pt x="48" y="324"/>
                  </a:lnTo>
                  <a:lnTo>
                    <a:pt x="72" y="288"/>
                  </a:lnTo>
                  <a:lnTo>
                    <a:pt x="108" y="264"/>
                  </a:lnTo>
                  <a:lnTo>
                    <a:pt x="108" y="228"/>
                  </a:lnTo>
                  <a:lnTo>
                    <a:pt x="132" y="192"/>
                  </a:lnTo>
                  <a:lnTo>
                    <a:pt x="156" y="156"/>
                  </a:lnTo>
                  <a:lnTo>
                    <a:pt x="168" y="120"/>
                  </a:lnTo>
                  <a:lnTo>
                    <a:pt x="192" y="84"/>
                  </a:lnTo>
                  <a:lnTo>
                    <a:pt x="228" y="60"/>
                  </a:lnTo>
                  <a:lnTo>
                    <a:pt x="252" y="24"/>
                  </a:lnTo>
                  <a:lnTo>
                    <a:pt x="288" y="12"/>
                  </a:lnTo>
                  <a:lnTo>
                    <a:pt x="324" y="12"/>
                  </a:lnTo>
                  <a:lnTo>
                    <a:pt x="360" y="12"/>
                  </a:lnTo>
                  <a:lnTo>
                    <a:pt x="396" y="0"/>
                  </a:lnTo>
                  <a:lnTo>
                    <a:pt x="432" y="0"/>
                  </a:lnTo>
                  <a:lnTo>
                    <a:pt x="468" y="24"/>
                  </a:lnTo>
                  <a:lnTo>
                    <a:pt x="492" y="60"/>
                  </a:lnTo>
                  <a:lnTo>
                    <a:pt x="528" y="84"/>
                  </a:lnTo>
                  <a:lnTo>
                    <a:pt x="528" y="120"/>
                  </a:lnTo>
                  <a:lnTo>
                    <a:pt x="540" y="156"/>
                  </a:lnTo>
                  <a:lnTo>
                    <a:pt x="540" y="192"/>
                  </a:lnTo>
                  <a:lnTo>
                    <a:pt x="576" y="216"/>
                  </a:lnTo>
                  <a:lnTo>
                    <a:pt x="588" y="252"/>
                  </a:lnTo>
                  <a:lnTo>
                    <a:pt x="624" y="276"/>
                  </a:lnTo>
                  <a:lnTo>
                    <a:pt x="636" y="312"/>
                  </a:lnTo>
                  <a:lnTo>
                    <a:pt x="672" y="324"/>
                  </a:lnTo>
                  <a:lnTo>
                    <a:pt x="708" y="348"/>
                  </a:lnTo>
                  <a:lnTo>
                    <a:pt x="744" y="372"/>
                  </a:lnTo>
                  <a:lnTo>
                    <a:pt x="756" y="408"/>
                  </a:lnTo>
                  <a:lnTo>
                    <a:pt x="756" y="444"/>
                  </a:lnTo>
                  <a:lnTo>
                    <a:pt x="756" y="480"/>
                  </a:lnTo>
                  <a:lnTo>
                    <a:pt x="756" y="516"/>
                  </a:lnTo>
                  <a:lnTo>
                    <a:pt x="756" y="552"/>
                  </a:lnTo>
                  <a:lnTo>
                    <a:pt x="756" y="588"/>
                  </a:lnTo>
                  <a:lnTo>
                    <a:pt x="756" y="624"/>
                  </a:lnTo>
                  <a:lnTo>
                    <a:pt x="744" y="660"/>
                  </a:lnTo>
                  <a:lnTo>
                    <a:pt x="720" y="696"/>
                  </a:lnTo>
                  <a:lnTo>
                    <a:pt x="684" y="720"/>
                  </a:lnTo>
                  <a:lnTo>
                    <a:pt x="648" y="732"/>
                  </a:lnTo>
                  <a:lnTo>
                    <a:pt x="612" y="744"/>
                  </a:lnTo>
                  <a:lnTo>
                    <a:pt x="576" y="744"/>
                  </a:lnTo>
                  <a:lnTo>
                    <a:pt x="540" y="756"/>
                  </a:lnTo>
                  <a:lnTo>
                    <a:pt x="504" y="756"/>
                  </a:lnTo>
                  <a:lnTo>
                    <a:pt x="468" y="756"/>
                  </a:lnTo>
                  <a:lnTo>
                    <a:pt x="432" y="756"/>
                  </a:lnTo>
                  <a:lnTo>
                    <a:pt x="384" y="756"/>
                  </a:lnTo>
                  <a:lnTo>
                    <a:pt x="348" y="756"/>
                  </a:lnTo>
                  <a:lnTo>
                    <a:pt x="312" y="756"/>
                  </a:lnTo>
                  <a:lnTo>
                    <a:pt x="276" y="756"/>
                  </a:lnTo>
                  <a:lnTo>
                    <a:pt x="240" y="756"/>
                  </a:lnTo>
                  <a:lnTo>
                    <a:pt x="204" y="756"/>
                  </a:lnTo>
                  <a:lnTo>
                    <a:pt x="168" y="756"/>
                  </a:lnTo>
                  <a:lnTo>
                    <a:pt x="132" y="756"/>
                  </a:lnTo>
                  <a:lnTo>
                    <a:pt x="108" y="720"/>
                  </a:lnTo>
                  <a:lnTo>
                    <a:pt x="72" y="708"/>
                  </a:lnTo>
                  <a:lnTo>
                    <a:pt x="48" y="672"/>
                  </a:lnTo>
                  <a:lnTo>
                    <a:pt x="24" y="636"/>
                  </a:lnTo>
                  <a:lnTo>
                    <a:pt x="12" y="600"/>
                  </a:lnTo>
                  <a:lnTo>
                    <a:pt x="12" y="564"/>
                  </a:lnTo>
                  <a:lnTo>
                    <a:pt x="12" y="528"/>
                  </a:lnTo>
                  <a:lnTo>
                    <a:pt x="12" y="492"/>
                  </a:lnTo>
                  <a:lnTo>
                    <a:pt x="12" y="456"/>
                  </a:lnTo>
                  <a:lnTo>
                    <a:pt x="12" y="420"/>
                  </a:lnTo>
                  <a:lnTo>
                    <a:pt x="0" y="492"/>
                  </a:lnTo>
                </a:path>
              </a:pathLst>
            </a:custGeom>
            <a:solidFill>
              <a:srgbClr val="F57B49"/>
            </a:solidFill>
            <a:ln w="508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54"/>
            <p:cNvSpPr/>
            <p:nvPr/>
          </p:nvSpPr>
          <p:spPr>
            <a:xfrm>
              <a:off x="3360" y="2436"/>
              <a:ext cx="757" cy="757"/>
            </a:xfrm>
            <a:custGeom>
              <a:avLst/>
              <a:gdLst/>
              <a:ahLst/>
              <a:cxnLst/>
              <a:rect l="l" t="t" r="r" b="b"/>
              <a:pathLst>
                <a:path w="757" h="757" extrusionOk="0">
                  <a:moveTo>
                    <a:pt x="0" y="492"/>
                  </a:moveTo>
                  <a:lnTo>
                    <a:pt x="12" y="456"/>
                  </a:lnTo>
                  <a:lnTo>
                    <a:pt x="12" y="420"/>
                  </a:lnTo>
                  <a:lnTo>
                    <a:pt x="12" y="384"/>
                  </a:lnTo>
                  <a:lnTo>
                    <a:pt x="12" y="348"/>
                  </a:lnTo>
                  <a:lnTo>
                    <a:pt x="48" y="324"/>
                  </a:lnTo>
                  <a:lnTo>
                    <a:pt x="72" y="288"/>
                  </a:lnTo>
                  <a:lnTo>
                    <a:pt x="108" y="264"/>
                  </a:lnTo>
                  <a:lnTo>
                    <a:pt x="108" y="228"/>
                  </a:lnTo>
                  <a:lnTo>
                    <a:pt x="132" y="192"/>
                  </a:lnTo>
                  <a:lnTo>
                    <a:pt x="156" y="156"/>
                  </a:lnTo>
                  <a:lnTo>
                    <a:pt x="168" y="120"/>
                  </a:lnTo>
                  <a:lnTo>
                    <a:pt x="192" y="84"/>
                  </a:lnTo>
                  <a:lnTo>
                    <a:pt x="228" y="60"/>
                  </a:lnTo>
                  <a:lnTo>
                    <a:pt x="252" y="24"/>
                  </a:lnTo>
                  <a:lnTo>
                    <a:pt x="288" y="12"/>
                  </a:lnTo>
                  <a:lnTo>
                    <a:pt x="324" y="12"/>
                  </a:lnTo>
                  <a:lnTo>
                    <a:pt x="360" y="12"/>
                  </a:lnTo>
                  <a:lnTo>
                    <a:pt x="396" y="0"/>
                  </a:lnTo>
                  <a:lnTo>
                    <a:pt x="432" y="0"/>
                  </a:lnTo>
                  <a:lnTo>
                    <a:pt x="468" y="24"/>
                  </a:lnTo>
                  <a:lnTo>
                    <a:pt x="492" y="60"/>
                  </a:lnTo>
                  <a:lnTo>
                    <a:pt x="528" y="84"/>
                  </a:lnTo>
                  <a:lnTo>
                    <a:pt x="528" y="120"/>
                  </a:lnTo>
                  <a:lnTo>
                    <a:pt x="540" y="156"/>
                  </a:lnTo>
                  <a:lnTo>
                    <a:pt x="540" y="192"/>
                  </a:lnTo>
                  <a:lnTo>
                    <a:pt x="576" y="216"/>
                  </a:lnTo>
                  <a:lnTo>
                    <a:pt x="588" y="252"/>
                  </a:lnTo>
                  <a:lnTo>
                    <a:pt x="624" y="276"/>
                  </a:lnTo>
                  <a:lnTo>
                    <a:pt x="636" y="312"/>
                  </a:lnTo>
                  <a:lnTo>
                    <a:pt x="672" y="324"/>
                  </a:lnTo>
                  <a:lnTo>
                    <a:pt x="708" y="348"/>
                  </a:lnTo>
                  <a:lnTo>
                    <a:pt x="744" y="372"/>
                  </a:lnTo>
                  <a:lnTo>
                    <a:pt x="756" y="408"/>
                  </a:lnTo>
                  <a:lnTo>
                    <a:pt x="756" y="444"/>
                  </a:lnTo>
                  <a:lnTo>
                    <a:pt x="756" y="480"/>
                  </a:lnTo>
                  <a:lnTo>
                    <a:pt x="756" y="516"/>
                  </a:lnTo>
                  <a:lnTo>
                    <a:pt x="756" y="552"/>
                  </a:lnTo>
                  <a:lnTo>
                    <a:pt x="756" y="588"/>
                  </a:lnTo>
                  <a:lnTo>
                    <a:pt x="756" y="624"/>
                  </a:lnTo>
                  <a:lnTo>
                    <a:pt x="744" y="660"/>
                  </a:lnTo>
                  <a:lnTo>
                    <a:pt x="720" y="696"/>
                  </a:lnTo>
                  <a:lnTo>
                    <a:pt x="684" y="720"/>
                  </a:lnTo>
                  <a:lnTo>
                    <a:pt x="648" y="732"/>
                  </a:lnTo>
                  <a:lnTo>
                    <a:pt x="612" y="744"/>
                  </a:lnTo>
                  <a:lnTo>
                    <a:pt x="576" y="744"/>
                  </a:lnTo>
                  <a:lnTo>
                    <a:pt x="540" y="756"/>
                  </a:lnTo>
                  <a:lnTo>
                    <a:pt x="504" y="756"/>
                  </a:lnTo>
                  <a:lnTo>
                    <a:pt x="468" y="756"/>
                  </a:lnTo>
                  <a:lnTo>
                    <a:pt x="432" y="756"/>
                  </a:lnTo>
                  <a:lnTo>
                    <a:pt x="384" y="756"/>
                  </a:lnTo>
                  <a:lnTo>
                    <a:pt x="348" y="756"/>
                  </a:lnTo>
                  <a:lnTo>
                    <a:pt x="312" y="756"/>
                  </a:lnTo>
                  <a:lnTo>
                    <a:pt x="276" y="756"/>
                  </a:lnTo>
                  <a:lnTo>
                    <a:pt x="240" y="756"/>
                  </a:lnTo>
                  <a:lnTo>
                    <a:pt x="204" y="756"/>
                  </a:lnTo>
                  <a:lnTo>
                    <a:pt x="168" y="756"/>
                  </a:lnTo>
                  <a:lnTo>
                    <a:pt x="132" y="756"/>
                  </a:lnTo>
                  <a:lnTo>
                    <a:pt x="108" y="720"/>
                  </a:lnTo>
                  <a:lnTo>
                    <a:pt x="72" y="708"/>
                  </a:lnTo>
                  <a:lnTo>
                    <a:pt x="48" y="672"/>
                  </a:lnTo>
                  <a:lnTo>
                    <a:pt x="24" y="636"/>
                  </a:lnTo>
                  <a:lnTo>
                    <a:pt x="12" y="600"/>
                  </a:lnTo>
                  <a:lnTo>
                    <a:pt x="12" y="564"/>
                  </a:lnTo>
                  <a:lnTo>
                    <a:pt x="12" y="528"/>
                  </a:lnTo>
                  <a:lnTo>
                    <a:pt x="12" y="492"/>
                  </a:lnTo>
                  <a:lnTo>
                    <a:pt x="12" y="456"/>
                  </a:lnTo>
                  <a:lnTo>
                    <a:pt x="12" y="420"/>
                  </a:lnTo>
                  <a:lnTo>
                    <a:pt x="0" y="492"/>
                  </a:lnTo>
                </a:path>
              </a:pathLst>
            </a:custGeom>
            <a:solidFill>
              <a:srgbClr val="F57B49"/>
            </a:solidFill>
            <a:ln w="508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54"/>
            <p:cNvSpPr txBox="1"/>
            <p:nvPr/>
          </p:nvSpPr>
          <p:spPr>
            <a:xfrm>
              <a:off x="1575" y="2880"/>
              <a:ext cx="811" cy="2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1600"/>
              </a:pPr>
              <a:r>
                <a:rPr lang="en-US" sz="16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splicesome</a:t>
              </a:r>
              <a:endParaRPr/>
            </a:p>
          </p:txBody>
        </p:sp>
        <p:sp>
          <p:nvSpPr>
            <p:cNvPr id="729" name="Google Shape;729;p54"/>
            <p:cNvSpPr txBox="1"/>
            <p:nvPr/>
          </p:nvSpPr>
          <p:spPr>
            <a:xfrm>
              <a:off x="3351" y="2856"/>
              <a:ext cx="811" cy="2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1600"/>
              </a:pPr>
              <a:r>
                <a:rPr lang="en-US" sz="16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splicesome</a:t>
              </a:r>
              <a:endParaRPr/>
            </a:p>
          </p:txBody>
        </p:sp>
        <p:cxnSp>
          <p:nvCxnSpPr>
            <p:cNvPr id="730" name="Google Shape;730;p54"/>
            <p:cNvCxnSpPr/>
            <p:nvPr/>
          </p:nvCxnSpPr>
          <p:spPr>
            <a:xfrm rot="10800000" flipH="1">
              <a:off x="2360" y="2152"/>
              <a:ext cx="320" cy="16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cxnSp>
          <p:nvCxnSpPr>
            <p:cNvPr id="731" name="Google Shape;731;p54"/>
            <p:cNvCxnSpPr/>
            <p:nvPr/>
          </p:nvCxnSpPr>
          <p:spPr>
            <a:xfrm rot="10800000" flipH="1">
              <a:off x="4088" y="2104"/>
              <a:ext cx="320" cy="16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cxnSp>
          <p:nvCxnSpPr>
            <p:cNvPr id="732" name="Google Shape;732;p54"/>
            <p:cNvCxnSpPr/>
            <p:nvPr/>
          </p:nvCxnSpPr>
          <p:spPr>
            <a:xfrm rot="10800000">
              <a:off x="4360" y="3072"/>
              <a:ext cx="592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cxnSp>
          <p:nvCxnSpPr>
            <p:cNvPr id="733" name="Google Shape;733;p54"/>
            <p:cNvCxnSpPr/>
            <p:nvPr/>
          </p:nvCxnSpPr>
          <p:spPr>
            <a:xfrm rot="10800000">
              <a:off x="760" y="3072"/>
              <a:ext cx="592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triangl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6051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entral Dogma- Replication, Transcription, Translation - Molecular Biology  - Microbe No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869" y="1509712"/>
            <a:ext cx="762000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04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55"/>
          <p:cNvSpPr txBox="1">
            <a:spLocks noGrp="1"/>
          </p:cNvSpPr>
          <p:nvPr>
            <p:ph type="title" idx="4294967295"/>
          </p:nvPr>
        </p:nvSpPr>
        <p:spPr>
          <a:xfrm>
            <a:off x="2209800" y="228600"/>
            <a:ext cx="7772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3200"/>
            </a:pPr>
            <a:r>
              <a:rPr lang="en-US" sz="3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Messenger RNA (mRNA)</a:t>
            </a:r>
            <a:endParaRPr/>
          </a:p>
        </p:txBody>
      </p:sp>
      <p:sp>
        <p:nvSpPr>
          <p:cNvPr id="739" name="Google Shape;739;p55"/>
          <p:cNvSpPr txBox="1">
            <a:spLocks noGrp="1"/>
          </p:cNvSpPr>
          <p:nvPr>
            <p:ph type="body" idx="4294967295"/>
          </p:nvPr>
        </p:nvSpPr>
        <p:spPr>
          <a:xfrm>
            <a:off x="1752600" y="838200"/>
            <a:ext cx="8915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Carries the information for a specific protein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Made up of </a:t>
            </a:r>
            <a:r>
              <a:rPr lang="en-US" sz="2000" b="1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500 to 1000</a:t>
            </a: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nucleotides long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Sequence of 3 bases called </a:t>
            </a:r>
            <a:r>
              <a:rPr lang="en-US" sz="2000" b="1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codon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CC0099"/>
              </a:buClr>
              <a:buSzPts val="2000"/>
              <a:buFont typeface="Times New Roman"/>
              <a:buChar char="•"/>
            </a:pPr>
            <a:r>
              <a:rPr lang="en-US" sz="2000" b="1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AUG</a:t>
            </a: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methionine or </a:t>
            </a:r>
            <a:r>
              <a:rPr lang="en-US" sz="2000" b="1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start </a:t>
            </a: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codon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CC0099"/>
              </a:buClr>
              <a:buSzPts val="2000"/>
              <a:buFont typeface="Times New Roman"/>
              <a:buChar char="•"/>
            </a:pPr>
            <a:r>
              <a:rPr lang="en-US" sz="2000" b="1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UAA, UAG, or UGA</a:t>
            </a: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</a:t>
            </a:r>
            <a:r>
              <a:rPr lang="en-US" sz="2000" b="1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stop</a:t>
            </a: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codons</a:t>
            </a:r>
            <a:endParaRPr/>
          </a:p>
        </p:txBody>
      </p:sp>
      <p:grpSp>
        <p:nvGrpSpPr>
          <p:cNvPr id="740" name="Google Shape;740;p55"/>
          <p:cNvGrpSpPr/>
          <p:nvPr/>
        </p:nvGrpSpPr>
        <p:grpSpPr>
          <a:xfrm>
            <a:off x="1524001" y="4595812"/>
            <a:ext cx="8791575" cy="641350"/>
            <a:chOff x="0" y="2400"/>
            <a:chExt cx="5538" cy="404"/>
          </a:xfrm>
        </p:grpSpPr>
        <p:sp>
          <p:nvSpPr>
            <p:cNvPr id="741" name="Google Shape;741;p55"/>
            <p:cNvSpPr txBox="1"/>
            <p:nvPr/>
          </p:nvSpPr>
          <p:spPr>
            <a:xfrm>
              <a:off x="0" y="2400"/>
              <a:ext cx="540" cy="4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55"/>
            <p:cNvSpPr txBox="1"/>
            <p:nvPr/>
          </p:nvSpPr>
          <p:spPr>
            <a:xfrm>
              <a:off x="638" y="2467"/>
              <a:ext cx="760" cy="184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55"/>
            <p:cNvSpPr txBox="1"/>
            <p:nvPr/>
          </p:nvSpPr>
          <p:spPr>
            <a:xfrm>
              <a:off x="625" y="2463"/>
              <a:ext cx="797" cy="2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1600"/>
              </a:pPr>
              <a:r>
                <a:rPr lang="en-US" sz="16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methionine</a:t>
              </a:r>
              <a:endParaRPr/>
            </a:p>
          </p:txBody>
        </p:sp>
        <p:sp>
          <p:nvSpPr>
            <p:cNvPr id="744" name="Google Shape;744;p55"/>
            <p:cNvSpPr txBox="1"/>
            <p:nvPr/>
          </p:nvSpPr>
          <p:spPr>
            <a:xfrm>
              <a:off x="1502" y="2467"/>
              <a:ext cx="520" cy="184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55"/>
            <p:cNvSpPr txBox="1"/>
            <p:nvPr/>
          </p:nvSpPr>
          <p:spPr>
            <a:xfrm>
              <a:off x="1489" y="2463"/>
              <a:ext cx="555" cy="2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1600"/>
              </a:pPr>
              <a:r>
                <a:rPr lang="en-US" sz="16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glycine</a:t>
              </a:r>
              <a:endParaRPr/>
            </a:p>
          </p:txBody>
        </p:sp>
        <p:sp>
          <p:nvSpPr>
            <p:cNvPr id="746" name="Google Shape;746;p55"/>
            <p:cNvSpPr txBox="1"/>
            <p:nvPr/>
          </p:nvSpPr>
          <p:spPr>
            <a:xfrm>
              <a:off x="2174" y="2467"/>
              <a:ext cx="520" cy="184"/>
            </a:xfrm>
            <a:prstGeom prst="rect">
              <a:avLst/>
            </a:prstGeom>
            <a:solidFill>
              <a:srgbClr val="F57B49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55"/>
            <p:cNvSpPr txBox="1"/>
            <p:nvPr/>
          </p:nvSpPr>
          <p:spPr>
            <a:xfrm>
              <a:off x="2209" y="2463"/>
              <a:ext cx="491" cy="2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1600"/>
              </a:pPr>
              <a:r>
                <a:rPr lang="en-US" sz="16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serine</a:t>
              </a:r>
              <a:endParaRPr/>
            </a:p>
          </p:txBody>
        </p:sp>
        <p:sp>
          <p:nvSpPr>
            <p:cNvPr id="748" name="Google Shape;748;p55"/>
            <p:cNvSpPr txBox="1"/>
            <p:nvPr/>
          </p:nvSpPr>
          <p:spPr>
            <a:xfrm>
              <a:off x="2798" y="2467"/>
              <a:ext cx="760" cy="184"/>
            </a:xfrm>
            <a:prstGeom prst="rect">
              <a:avLst/>
            </a:prstGeom>
            <a:solidFill>
              <a:srgbClr val="FAFD00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55"/>
            <p:cNvSpPr txBox="1"/>
            <p:nvPr/>
          </p:nvSpPr>
          <p:spPr>
            <a:xfrm>
              <a:off x="2785" y="2463"/>
              <a:ext cx="740" cy="2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1600"/>
              </a:pPr>
              <a:r>
                <a:rPr lang="en-US" sz="16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isoleucine</a:t>
              </a:r>
              <a:endParaRPr/>
            </a:p>
          </p:txBody>
        </p:sp>
        <p:sp>
          <p:nvSpPr>
            <p:cNvPr id="750" name="Google Shape;750;p55"/>
            <p:cNvSpPr txBox="1"/>
            <p:nvPr/>
          </p:nvSpPr>
          <p:spPr>
            <a:xfrm>
              <a:off x="3662" y="2467"/>
              <a:ext cx="520" cy="184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55"/>
            <p:cNvSpPr txBox="1"/>
            <p:nvPr/>
          </p:nvSpPr>
          <p:spPr>
            <a:xfrm>
              <a:off x="3649" y="2463"/>
              <a:ext cx="555" cy="2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1600"/>
              </a:pPr>
              <a:r>
                <a:rPr lang="en-US" sz="16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glycine</a:t>
              </a:r>
              <a:endParaRPr/>
            </a:p>
          </p:txBody>
        </p:sp>
        <p:sp>
          <p:nvSpPr>
            <p:cNvPr id="752" name="Google Shape;752;p55"/>
            <p:cNvSpPr txBox="1"/>
            <p:nvPr/>
          </p:nvSpPr>
          <p:spPr>
            <a:xfrm>
              <a:off x="4334" y="2467"/>
              <a:ext cx="520" cy="184"/>
            </a:xfrm>
            <a:prstGeom prst="rect">
              <a:avLst/>
            </a:prstGeom>
            <a:solidFill>
              <a:srgbClr val="8CF4EA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55"/>
            <p:cNvSpPr txBox="1"/>
            <p:nvPr/>
          </p:nvSpPr>
          <p:spPr>
            <a:xfrm>
              <a:off x="4321" y="2463"/>
              <a:ext cx="555" cy="2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1600"/>
              </a:pPr>
              <a:r>
                <a:rPr lang="en-US" sz="16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alanine</a:t>
              </a:r>
              <a:endParaRPr/>
            </a:p>
          </p:txBody>
        </p:sp>
        <p:cxnSp>
          <p:nvCxnSpPr>
            <p:cNvPr id="754" name="Google Shape;754;p55"/>
            <p:cNvCxnSpPr/>
            <p:nvPr/>
          </p:nvCxnSpPr>
          <p:spPr>
            <a:xfrm>
              <a:off x="1406" y="2559"/>
              <a:ext cx="88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755" name="Google Shape;755;p55"/>
            <p:cNvCxnSpPr/>
            <p:nvPr/>
          </p:nvCxnSpPr>
          <p:spPr>
            <a:xfrm>
              <a:off x="2030" y="2559"/>
              <a:ext cx="136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756" name="Google Shape;756;p55"/>
            <p:cNvCxnSpPr/>
            <p:nvPr/>
          </p:nvCxnSpPr>
          <p:spPr>
            <a:xfrm>
              <a:off x="2702" y="2559"/>
              <a:ext cx="88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757" name="Google Shape;757;p55"/>
            <p:cNvCxnSpPr/>
            <p:nvPr/>
          </p:nvCxnSpPr>
          <p:spPr>
            <a:xfrm>
              <a:off x="3566" y="2559"/>
              <a:ext cx="88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758" name="Google Shape;758;p55"/>
            <p:cNvCxnSpPr/>
            <p:nvPr/>
          </p:nvCxnSpPr>
          <p:spPr>
            <a:xfrm>
              <a:off x="4190" y="2559"/>
              <a:ext cx="136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759" name="Google Shape;759;p55"/>
            <p:cNvSpPr txBox="1"/>
            <p:nvPr/>
          </p:nvSpPr>
          <p:spPr>
            <a:xfrm>
              <a:off x="5041" y="2415"/>
              <a:ext cx="497" cy="3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1600"/>
              </a:pPr>
              <a:r>
                <a:rPr lang="en-US" sz="16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stop</a:t>
              </a:r>
              <a:endParaRPr/>
            </a:p>
            <a:p>
              <a:pPr>
                <a:buClr>
                  <a:schemeClr val="dk1"/>
                </a:buClr>
                <a:buSzPts val="1600"/>
              </a:pPr>
              <a:r>
                <a:rPr lang="en-US" sz="16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codon</a:t>
              </a:r>
              <a:endParaRPr/>
            </a:p>
          </p:txBody>
        </p:sp>
        <p:sp>
          <p:nvSpPr>
            <p:cNvPr id="760" name="Google Shape;760;p55"/>
            <p:cNvSpPr txBox="1"/>
            <p:nvPr/>
          </p:nvSpPr>
          <p:spPr>
            <a:xfrm>
              <a:off x="1" y="2449"/>
              <a:ext cx="602" cy="2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rgbClr val="00279F"/>
                </a:buClr>
                <a:buSzPts val="1800"/>
              </a:pPr>
              <a:r>
                <a:rPr lang="en-US" b="1">
                  <a:solidFill>
                    <a:srgbClr val="00279F"/>
                  </a:solidFill>
                  <a:latin typeface="Arial"/>
                  <a:ea typeface="Arial"/>
                  <a:cs typeface="Arial"/>
                  <a:sym typeface="Arial"/>
                </a:rPr>
                <a:t>protein</a:t>
              </a:r>
              <a:endParaRPr/>
            </a:p>
          </p:txBody>
        </p:sp>
      </p:grpSp>
      <p:grpSp>
        <p:nvGrpSpPr>
          <p:cNvPr id="761" name="Google Shape;761;p55"/>
          <p:cNvGrpSpPr/>
          <p:nvPr/>
        </p:nvGrpSpPr>
        <p:grpSpPr>
          <a:xfrm>
            <a:off x="1524001" y="2990851"/>
            <a:ext cx="9012237" cy="1125537"/>
            <a:chOff x="0" y="1200"/>
            <a:chExt cx="5677" cy="709"/>
          </a:xfrm>
        </p:grpSpPr>
        <p:sp>
          <p:nvSpPr>
            <p:cNvPr id="762" name="Google Shape;762;p55"/>
            <p:cNvSpPr txBox="1"/>
            <p:nvPr/>
          </p:nvSpPr>
          <p:spPr>
            <a:xfrm>
              <a:off x="649" y="1614"/>
              <a:ext cx="5008" cy="256"/>
            </a:xfrm>
            <a:prstGeom prst="rect">
              <a:avLst/>
            </a:prstGeom>
            <a:solidFill>
              <a:schemeClr val="lt1"/>
            </a:solidFill>
            <a:ln w="508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63" name="Google Shape;763;p55"/>
            <p:cNvCxnSpPr/>
            <p:nvPr/>
          </p:nvCxnSpPr>
          <p:spPr>
            <a:xfrm>
              <a:off x="873" y="1614"/>
              <a:ext cx="0" cy="256"/>
            </a:xfrm>
            <a:prstGeom prst="straightConnector1">
              <a:avLst/>
            </a:prstGeom>
            <a:noFill/>
            <a:ln w="50800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764" name="Google Shape;764;p55"/>
            <p:cNvSpPr txBox="1"/>
            <p:nvPr/>
          </p:nvSpPr>
          <p:spPr>
            <a:xfrm>
              <a:off x="624" y="1589"/>
              <a:ext cx="253" cy="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2400"/>
              </a:pPr>
              <a:r>
                <a:rPr lang="en-US" sz="2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</p:txBody>
        </p:sp>
        <p:cxnSp>
          <p:nvCxnSpPr>
            <p:cNvPr id="765" name="Google Shape;765;p55"/>
            <p:cNvCxnSpPr/>
            <p:nvPr/>
          </p:nvCxnSpPr>
          <p:spPr>
            <a:xfrm>
              <a:off x="1113" y="1614"/>
              <a:ext cx="0" cy="256"/>
            </a:xfrm>
            <a:prstGeom prst="straightConnector1">
              <a:avLst/>
            </a:prstGeom>
            <a:noFill/>
            <a:ln w="50800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766" name="Google Shape;766;p55"/>
            <p:cNvCxnSpPr/>
            <p:nvPr/>
          </p:nvCxnSpPr>
          <p:spPr>
            <a:xfrm>
              <a:off x="1353" y="1614"/>
              <a:ext cx="0" cy="256"/>
            </a:xfrm>
            <a:prstGeom prst="straightConnector1">
              <a:avLst/>
            </a:prstGeom>
            <a:noFill/>
            <a:ln w="50800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767" name="Google Shape;767;p55"/>
            <p:cNvCxnSpPr/>
            <p:nvPr/>
          </p:nvCxnSpPr>
          <p:spPr>
            <a:xfrm>
              <a:off x="1593" y="1614"/>
              <a:ext cx="0" cy="256"/>
            </a:xfrm>
            <a:prstGeom prst="straightConnector1">
              <a:avLst/>
            </a:prstGeom>
            <a:noFill/>
            <a:ln w="50800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768" name="Google Shape;768;p55"/>
            <p:cNvCxnSpPr/>
            <p:nvPr/>
          </p:nvCxnSpPr>
          <p:spPr>
            <a:xfrm>
              <a:off x="1833" y="1614"/>
              <a:ext cx="0" cy="256"/>
            </a:xfrm>
            <a:prstGeom prst="straightConnector1">
              <a:avLst/>
            </a:prstGeom>
            <a:noFill/>
            <a:ln w="50800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769" name="Google Shape;769;p55"/>
            <p:cNvCxnSpPr/>
            <p:nvPr/>
          </p:nvCxnSpPr>
          <p:spPr>
            <a:xfrm>
              <a:off x="2073" y="1614"/>
              <a:ext cx="0" cy="256"/>
            </a:xfrm>
            <a:prstGeom prst="straightConnector1">
              <a:avLst/>
            </a:prstGeom>
            <a:noFill/>
            <a:ln w="50800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770" name="Google Shape;770;p55"/>
            <p:cNvCxnSpPr/>
            <p:nvPr/>
          </p:nvCxnSpPr>
          <p:spPr>
            <a:xfrm>
              <a:off x="2313" y="1614"/>
              <a:ext cx="0" cy="256"/>
            </a:xfrm>
            <a:prstGeom prst="straightConnector1">
              <a:avLst/>
            </a:prstGeom>
            <a:noFill/>
            <a:ln w="50800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771" name="Google Shape;771;p55"/>
            <p:cNvCxnSpPr/>
            <p:nvPr/>
          </p:nvCxnSpPr>
          <p:spPr>
            <a:xfrm>
              <a:off x="2553" y="1614"/>
              <a:ext cx="0" cy="256"/>
            </a:xfrm>
            <a:prstGeom prst="straightConnector1">
              <a:avLst/>
            </a:prstGeom>
            <a:noFill/>
            <a:ln w="50800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772" name="Google Shape;772;p55"/>
            <p:cNvCxnSpPr/>
            <p:nvPr/>
          </p:nvCxnSpPr>
          <p:spPr>
            <a:xfrm>
              <a:off x="2793" y="1614"/>
              <a:ext cx="0" cy="256"/>
            </a:xfrm>
            <a:prstGeom prst="straightConnector1">
              <a:avLst/>
            </a:prstGeom>
            <a:noFill/>
            <a:ln w="50800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773" name="Google Shape;773;p55"/>
            <p:cNvCxnSpPr/>
            <p:nvPr/>
          </p:nvCxnSpPr>
          <p:spPr>
            <a:xfrm>
              <a:off x="3033" y="1614"/>
              <a:ext cx="0" cy="256"/>
            </a:xfrm>
            <a:prstGeom prst="straightConnector1">
              <a:avLst/>
            </a:prstGeom>
            <a:noFill/>
            <a:ln w="50800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774" name="Google Shape;774;p55"/>
            <p:cNvCxnSpPr/>
            <p:nvPr/>
          </p:nvCxnSpPr>
          <p:spPr>
            <a:xfrm>
              <a:off x="3273" y="1614"/>
              <a:ext cx="0" cy="256"/>
            </a:xfrm>
            <a:prstGeom prst="straightConnector1">
              <a:avLst/>
            </a:prstGeom>
            <a:noFill/>
            <a:ln w="50800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775" name="Google Shape;775;p55"/>
            <p:cNvCxnSpPr/>
            <p:nvPr/>
          </p:nvCxnSpPr>
          <p:spPr>
            <a:xfrm>
              <a:off x="3513" y="1614"/>
              <a:ext cx="0" cy="256"/>
            </a:xfrm>
            <a:prstGeom prst="straightConnector1">
              <a:avLst/>
            </a:prstGeom>
            <a:noFill/>
            <a:ln w="50800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776" name="Google Shape;776;p55"/>
            <p:cNvCxnSpPr/>
            <p:nvPr/>
          </p:nvCxnSpPr>
          <p:spPr>
            <a:xfrm>
              <a:off x="3753" y="1614"/>
              <a:ext cx="0" cy="256"/>
            </a:xfrm>
            <a:prstGeom prst="straightConnector1">
              <a:avLst/>
            </a:prstGeom>
            <a:noFill/>
            <a:ln w="50800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777" name="Google Shape;777;p55"/>
            <p:cNvCxnSpPr/>
            <p:nvPr/>
          </p:nvCxnSpPr>
          <p:spPr>
            <a:xfrm>
              <a:off x="3993" y="1614"/>
              <a:ext cx="0" cy="256"/>
            </a:xfrm>
            <a:prstGeom prst="straightConnector1">
              <a:avLst/>
            </a:prstGeom>
            <a:noFill/>
            <a:ln w="50800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778" name="Google Shape;778;p55"/>
            <p:cNvCxnSpPr/>
            <p:nvPr/>
          </p:nvCxnSpPr>
          <p:spPr>
            <a:xfrm>
              <a:off x="4233" y="1614"/>
              <a:ext cx="0" cy="256"/>
            </a:xfrm>
            <a:prstGeom prst="straightConnector1">
              <a:avLst/>
            </a:prstGeom>
            <a:noFill/>
            <a:ln w="50800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779" name="Google Shape;779;p55"/>
            <p:cNvCxnSpPr/>
            <p:nvPr/>
          </p:nvCxnSpPr>
          <p:spPr>
            <a:xfrm>
              <a:off x="4473" y="1614"/>
              <a:ext cx="0" cy="256"/>
            </a:xfrm>
            <a:prstGeom prst="straightConnector1">
              <a:avLst/>
            </a:prstGeom>
            <a:noFill/>
            <a:ln w="50800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780" name="Google Shape;780;p55"/>
            <p:cNvCxnSpPr/>
            <p:nvPr/>
          </p:nvCxnSpPr>
          <p:spPr>
            <a:xfrm>
              <a:off x="4713" y="1614"/>
              <a:ext cx="0" cy="256"/>
            </a:xfrm>
            <a:prstGeom prst="straightConnector1">
              <a:avLst/>
            </a:prstGeom>
            <a:noFill/>
            <a:ln w="50800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781" name="Google Shape;781;p55"/>
            <p:cNvCxnSpPr/>
            <p:nvPr/>
          </p:nvCxnSpPr>
          <p:spPr>
            <a:xfrm>
              <a:off x="4953" y="1614"/>
              <a:ext cx="0" cy="256"/>
            </a:xfrm>
            <a:prstGeom prst="straightConnector1">
              <a:avLst/>
            </a:prstGeom>
            <a:noFill/>
            <a:ln w="50800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782" name="Google Shape;782;p55"/>
            <p:cNvSpPr txBox="1"/>
            <p:nvPr/>
          </p:nvSpPr>
          <p:spPr>
            <a:xfrm>
              <a:off x="864" y="1589"/>
              <a:ext cx="253" cy="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2400"/>
              </a:pPr>
              <a:r>
                <a:rPr lang="en-US" sz="2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</a:t>
              </a:r>
              <a:endParaRPr/>
            </a:p>
          </p:txBody>
        </p:sp>
        <p:sp>
          <p:nvSpPr>
            <p:cNvPr id="783" name="Google Shape;783;p55"/>
            <p:cNvSpPr txBox="1"/>
            <p:nvPr/>
          </p:nvSpPr>
          <p:spPr>
            <a:xfrm>
              <a:off x="1104" y="1589"/>
              <a:ext cx="263" cy="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2400"/>
              </a:pPr>
              <a:r>
                <a:rPr lang="en-US" sz="2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endParaRPr/>
            </a:p>
          </p:txBody>
        </p:sp>
        <p:sp>
          <p:nvSpPr>
            <p:cNvPr id="784" name="Google Shape;784;p55"/>
            <p:cNvSpPr txBox="1"/>
            <p:nvPr/>
          </p:nvSpPr>
          <p:spPr>
            <a:xfrm>
              <a:off x="1344" y="1589"/>
              <a:ext cx="263" cy="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2400"/>
              </a:pPr>
              <a:r>
                <a:rPr lang="en-US" sz="2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endParaRPr/>
            </a:p>
          </p:txBody>
        </p:sp>
        <p:sp>
          <p:nvSpPr>
            <p:cNvPr id="785" name="Google Shape;785;p55"/>
            <p:cNvSpPr txBox="1"/>
            <p:nvPr/>
          </p:nvSpPr>
          <p:spPr>
            <a:xfrm>
              <a:off x="1584" y="1589"/>
              <a:ext cx="263" cy="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2400"/>
              </a:pPr>
              <a:r>
                <a:rPr lang="en-US" sz="2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endParaRPr/>
            </a:p>
          </p:txBody>
        </p:sp>
        <p:sp>
          <p:nvSpPr>
            <p:cNvPr id="786" name="Google Shape;786;p55"/>
            <p:cNvSpPr txBox="1"/>
            <p:nvPr/>
          </p:nvSpPr>
          <p:spPr>
            <a:xfrm>
              <a:off x="1824" y="1589"/>
              <a:ext cx="253" cy="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2400"/>
              </a:pPr>
              <a:r>
                <a:rPr lang="en-US" sz="2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/>
            </a:p>
          </p:txBody>
        </p:sp>
        <p:sp>
          <p:nvSpPr>
            <p:cNvPr id="787" name="Google Shape;787;p55"/>
            <p:cNvSpPr txBox="1"/>
            <p:nvPr/>
          </p:nvSpPr>
          <p:spPr>
            <a:xfrm>
              <a:off x="2064" y="1589"/>
              <a:ext cx="253" cy="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2400"/>
              </a:pPr>
              <a:r>
                <a:rPr lang="en-US" sz="2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</a:t>
              </a:r>
              <a:endParaRPr/>
            </a:p>
          </p:txBody>
        </p:sp>
        <p:sp>
          <p:nvSpPr>
            <p:cNvPr id="788" name="Google Shape;788;p55"/>
            <p:cNvSpPr txBox="1"/>
            <p:nvPr/>
          </p:nvSpPr>
          <p:spPr>
            <a:xfrm>
              <a:off x="2304" y="1589"/>
              <a:ext cx="253" cy="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2400"/>
              </a:pPr>
              <a:r>
                <a:rPr lang="en-US" sz="2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/>
            </a:p>
          </p:txBody>
        </p:sp>
        <p:sp>
          <p:nvSpPr>
            <p:cNvPr id="789" name="Google Shape;789;p55"/>
            <p:cNvSpPr txBox="1"/>
            <p:nvPr/>
          </p:nvSpPr>
          <p:spPr>
            <a:xfrm>
              <a:off x="2544" y="1589"/>
              <a:ext cx="253" cy="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2400"/>
              </a:pPr>
              <a:r>
                <a:rPr lang="en-US" sz="2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/>
            </a:p>
          </p:txBody>
        </p:sp>
        <p:sp>
          <p:nvSpPr>
            <p:cNvPr id="790" name="Google Shape;790;p55"/>
            <p:cNvSpPr txBox="1"/>
            <p:nvPr/>
          </p:nvSpPr>
          <p:spPr>
            <a:xfrm>
              <a:off x="2784" y="1589"/>
              <a:ext cx="253" cy="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2400"/>
              </a:pPr>
              <a:r>
                <a:rPr lang="en-US" sz="2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</p:txBody>
        </p:sp>
        <p:sp>
          <p:nvSpPr>
            <p:cNvPr id="791" name="Google Shape;791;p55"/>
            <p:cNvSpPr txBox="1"/>
            <p:nvPr/>
          </p:nvSpPr>
          <p:spPr>
            <a:xfrm>
              <a:off x="3024" y="1589"/>
              <a:ext cx="253" cy="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2400"/>
              </a:pPr>
              <a:r>
                <a:rPr lang="en-US" sz="2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</a:t>
              </a:r>
              <a:endParaRPr/>
            </a:p>
          </p:txBody>
        </p:sp>
        <p:sp>
          <p:nvSpPr>
            <p:cNvPr id="792" name="Google Shape;792;p55"/>
            <p:cNvSpPr txBox="1"/>
            <p:nvPr/>
          </p:nvSpPr>
          <p:spPr>
            <a:xfrm>
              <a:off x="3264" y="1589"/>
              <a:ext cx="253" cy="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2400"/>
              </a:pPr>
              <a:r>
                <a:rPr lang="en-US" sz="2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/>
            </a:p>
          </p:txBody>
        </p:sp>
        <p:sp>
          <p:nvSpPr>
            <p:cNvPr id="793" name="Google Shape;793;p55"/>
            <p:cNvSpPr txBox="1"/>
            <p:nvPr/>
          </p:nvSpPr>
          <p:spPr>
            <a:xfrm>
              <a:off x="3504" y="1589"/>
              <a:ext cx="263" cy="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2400"/>
              </a:pPr>
              <a:r>
                <a:rPr lang="en-US" sz="2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endParaRPr/>
            </a:p>
          </p:txBody>
        </p:sp>
        <p:sp>
          <p:nvSpPr>
            <p:cNvPr id="794" name="Google Shape;794;p55"/>
            <p:cNvSpPr txBox="1"/>
            <p:nvPr/>
          </p:nvSpPr>
          <p:spPr>
            <a:xfrm>
              <a:off x="3744" y="1589"/>
              <a:ext cx="263" cy="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2400"/>
              </a:pPr>
              <a:r>
                <a:rPr lang="en-US" sz="2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endParaRPr/>
            </a:p>
          </p:txBody>
        </p:sp>
        <p:sp>
          <p:nvSpPr>
            <p:cNvPr id="795" name="Google Shape;795;p55"/>
            <p:cNvSpPr txBox="1"/>
            <p:nvPr/>
          </p:nvSpPr>
          <p:spPr>
            <a:xfrm>
              <a:off x="3984" y="1589"/>
              <a:ext cx="253" cy="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2400"/>
              </a:pPr>
              <a:r>
                <a:rPr lang="en-US" sz="2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/>
            </a:p>
          </p:txBody>
        </p:sp>
        <p:sp>
          <p:nvSpPr>
            <p:cNvPr id="796" name="Google Shape;796;p55"/>
            <p:cNvSpPr txBox="1"/>
            <p:nvPr/>
          </p:nvSpPr>
          <p:spPr>
            <a:xfrm>
              <a:off x="4224" y="1589"/>
              <a:ext cx="263" cy="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2400"/>
              </a:pPr>
              <a:r>
                <a:rPr lang="en-US" sz="2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endParaRPr/>
            </a:p>
          </p:txBody>
        </p:sp>
        <p:sp>
          <p:nvSpPr>
            <p:cNvPr id="797" name="Google Shape;797;p55"/>
            <p:cNvSpPr txBox="1"/>
            <p:nvPr/>
          </p:nvSpPr>
          <p:spPr>
            <a:xfrm>
              <a:off x="4464" y="1589"/>
              <a:ext cx="253" cy="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2400"/>
              </a:pPr>
              <a:r>
                <a:rPr lang="en-US" sz="2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/>
            </a:p>
          </p:txBody>
        </p:sp>
        <p:sp>
          <p:nvSpPr>
            <p:cNvPr id="798" name="Google Shape;798;p55"/>
            <p:cNvSpPr txBox="1"/>
            <p:nvPr/>
          </p:nvSpPr>
          <p:spPr>
            <a:xfrm>
              <a:off x="4704" y="1589"/>
              <a:ext cx="253" cy="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2400"/>
              </a:pPr>
              <a:r>
                <a:rPr lang="en-US" sz="2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</p:txBody>
        </p:sp>
        <p:cxnSp>
          <p:nvCxnSpPr>
            <p:cNvPr id="799" name="Google Shape;799;p55"/>
            <p:cNvCxnSpPr/>
            <p:nvPr/>
          </p:nvCxnSpPr>
          <p:spPr>
            <a:xfrm>
              <a:off x="5193" y="1614"/>
              <a:ext cx="0" cy="256"/>
            </a:xfrm>
            <a:prstGeom prst="straightConnector1">
              <a:avLst/>
            </a:prstGeom>
            <a:noFill/>
            <a:ln w="50800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800" name="Google Shape;800;p55"/>
            <p:cNvCxnSpPr/>
            <p:nvPr/>
          </p:nvCxnSpPr>
          <p:spPr>
            <a:xfrm>
              <a:off x="5433" y="1614"/>
              <a:ext cx="0" cy="256"/>
            </a:xfrm>
            <a:prstGeom prst="straightConnector1">
              <a:avLst/>
            </a:prstGeom>
            <a:noFill/>
            <a:ln w="50800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801" name="Google Shape;801;p55"/>
            <p:cNvSpPr txBox="1"/>
            <p:nvPr/>
          </p:nvSpPr>
          <p:spPr>
            <a:xfrm>
              <a:off x="4944" y="1589"/>
              <a:ext cx="253" cy="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2400"/>
              </a:pPr>
              <a:r>
                <a:rPr lang="en-US" sz="2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</a:t>
              </a:r>
              <a:endParaRPr/>
            </a:p>
          </p:txBody>
        </p:sp>
        <p:sp>
          <p:nvSpPr>
            <p:cNvPr id="802" name="Google Shape;802;p55"/>
            <p:cNvSpPr txBox="1"/>
            <p:nvPr/>
          </p:nvSpPr>
          <p:spPr>
            <a:xfrm>
              <a:off x="5184" y="1589"/>
              <a:ext cx="253" cy="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2400"/>
              </a:pPr>
              <a:r>
                <a:rPr lang="en-US" sz="2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</p:txBody>
        </p:sp>
        <p:sp>
          <p:nvSpPr>
            <p:cNvPr id="803" name="Google Shape;803;p55"/>
            <p:cNvSpPr txBox="1"/>
            <p:nvPr/>
          </p:nvSpPr>
          <p:spPr>
            <a:xfrm>
              <a:off x="5424" y="1589"/>
              <a:ext cx="253" cy="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2400"/>
              </a:pPr>
              <a:r>
                <a:rPr lang="en-US" sz="2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</p:txBody>
        </p:sp>
        <p:cxnSp>
          <p:nvCxnSpPr>
            <p:cNvPr id="804" name="Google Shape;804;p55"/>
            <p:cNvCxnSpPr/>
            <p:nvPr/>
          </p:nvCxnSpPr>
          <p:spPr>
            <a:xfrm>
              <a:off x="1113" y="1614"/>
              <a:ext cx="0" cy="256"/>
            </a:xfrm>
            <a:prstGeom prst="straightConnector1">
              <a:avLst/>
            </a:prstGeom>
            <a:noFill/>
            <a:ln w="50800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805" name="Google Shape;805;p55"/>
            <p:cNvCxnSpPr/>
            <p:nvPr/>
          </p:nvCxnSpPr>
          <p:spPr>
            <a:xfrm>
              <a:off x="873" y="1614"/>
              <a:ext cx="0" cy="256"/>
            </a:xfrm>
            <a:prstGeom prst="straightConnector1">
              <a:avLst/>
            </a:prstGeom>
            <a:noFill/>
            <a:ln w="50800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806" name="Google Shape;806;p55"/>
            <p:cNvCxnSpPr/>
            <p:nvPr/>
          </p:nvCxnSpPr>
          <p:spPr>
            <a:xfrm>
              <a:off x="633" y="1614"/>
              <a:ext cx="0" cy="256"/>
            </a:xfrm>
            <a:prstGeom prst="straightConnector1">
              <a:avLst/>
            </a:prstGeom>
            <a:noFill/>
            <a:ln w="50800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807" name="Google Shape;807;p55"/>
            <p:cNvSpPr txBox="1"/>
            <p:nvPr/>
          </p:nvSpPr>
          <p:spPr>
            <a:xfrm>
              <a:off x="0" y="1680"/>
              <a:ext cx="554" cy="2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rgbClr val="9234DB"/>
                </a:buClr>
                <a:buSzPts val="1800"/>
              </a:pPr>
              <a:r>
                <a:rPr lang="en-US" b="1">
                  <a:solidFill>
                    <a:srgbClr val="9234DB"/>
                  </a:solidFill>
                  <a:latin typeface="Arial"/>
                  <a:ea typeface="Arial"/>
                  <a:cs typeface="Arial"/>
                  <a:sym typeface="Arial"/>
                </a:rPr>
                <a:t>mRNA</a:t>
              </a:r>
              <a:endParaRPr/>
            </a:p>
          </p:txBody>
        </p:sp>
        <p:sp>
          <p:nvSpPr>
            <p:cNvPr id="808" name="Google Shape;808;p55"/>
            <p:cNvSpPr txBox="1"/>
            <p:nvPr/>
          </p:nvSpPr>
          <p:spPr>
            <a:xfrm>
              <a:off x="758" y="1200"/>
              <a:ext cx="546" cy="4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1800"/>
              </a:pPr>
              <a:r>
                <a:rPr lang="en-US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start</a:t>
              </a:r>
              <a:endParaRPr/>
            </a:p>
            <a:p>
              <a:pPr>
                <a:buClr>
                  <a:schemeClr val="dk1"/>
                </a:buClr>
                <a:buSzPts val="1800"/>
              </a:pPr>
              <a:r>
                <a:rPr lang="en-US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codon</a:t>
              </a:r>
              <a:endParaRPr/>
            </a:p>
          </p:txBody>
        </p:sp>
      </p:grpSp>
      <p:grpSp>
        <p:nvGrpSpPr>
          <p:cNvPr id="809" name="Google Shape;809;p55"/>
          <p:cNvGrpSpPr/>
          <p:nvPr/>
        </p:nvGrpSpPr>
        <p:grpSpPr>
          <a:xfrm>
            <a:off x="2133600" y="5048249"/>
            <a:ext cx="7797800" cy="1800224"/>
            <a:chOff x="384" y="3024"/>
            <a:chExt cx="4912" cy="1134"/>
          </a:xfrm>
        </p:grpSpPr>
        <p:sp>
          <p:nvSpPr>
            <p:cNvPr id="810" name="Google Shape;810;p55"/>
            <p:cNvSpPr txBox="1"/>
            <p:nvPr/>
          </p:nvSpPr>
          <p:spPr>
            <a:xfrm>
              <a:off x="1185" y="3024"/>
              <a:ext cx="3266" cy="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rgbClr val="00279F"/>
                </a:buClr>
                <a:buSzPts val="2800"/>
              </a:pPr>
              <a:r>
                <a:rPr lang="en-US" sz="2800" b="1">
                  <a:solidFill>
                    <a:srgbClr val="00279F"/>
                  </a:solidFill>
                  <a:latin typeface="Arial"/>
                  <a:ea typeface="Arial"/>
                  <a:cs typeface="Arial"/>
                  <a:sym typeface="Arial"/>
                </a:rPr>
                <a:t>Primary structure of a protein</a:t>
              </a:r>
              <a:endParaRPr/>
            </a:p>
          </p:txBody>
        </p:sp>
        <p:sp>
          <p:nvSpPr>
            <p:cNvPr id="811" name="Google Shape;811;p55"/>
            <p:cNvSpPr/>
            <p:nvPr/>
          </p:nvSpPr>
          <p:spPr>
            <a:xfrm>
              <a:off x="384" y="3366"/>
              <a:ext cx="592" cy="400"/>
            </a:xfrm>
            <a:prstGeom prst="ellipse">
              <a:avLst/>
            </a:prstGeom>
            <a:solidFill>
              <a:schemeClr val="accent1"/>
            </a:solidFill>
            <a:ln w="508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55"/>
            <p:cNvSpPr/>
            <p:nvPr/>
          </p:nvSpPr>
          <p:spPr>
            <a:xfrm>
              <a:off x="1248" y="3366"/>
              <a:ext cx="592" cy="400"/>
            </a:xfrm>
            <a:prstGeom prst="ellipse">
              <a:avLst/>
            </a:prstGeom>
            <a:solidFill>
              <a:schemeClr val="accent2"/>
            </a:solidFill>
            <a:ln w="508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55"/>
            <p:cNvSpPr/>
            <p:nvPr/>
          </p:nvSpPr>
          <p:spPr>
            <a:xfrm>
              <a:off x="2112" y="3366"/>
              <a:ext cx="592" cy="400"/>
            </a:xfrm>
            <a:prstGeom prst="ellipse">
              <a:avLst/>
            </a:prstGeom>
            <a:solidFill>
              <a:srgbClr val="F35B1B"/>
            </a:solidFill>
            <a:ln w="508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55"/>
            <p:cNvSpPr/>
            <p:nvPr/>
          </p:nvSpPr>
          <p:spPr>
            <a:xfrm>
              <a:off x="2976" y="3366"/>
              <a:ext cx="592" cy="400"/>
            </a:xfrm>
            <a:prstGeom prst="ellipse">
              <a:avLst/>
            </a:prstGeom>
            <a:solidFill>
              <a:srgbClr val="FFFF00"/>
            </a:solidFill>
            <a:ln w="508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55"/>
            <p:cNvSpPr/>
            <p:nvPr/>
          </p:nvSpPr>
          <p:spPr>
            <a:xfrm>
              <a:off x="3840" y="3366"/>
              <a:ext cx="592" cy="400"/>
            </a:xfrm>
            <a:prstGeom prst="ellipse">
              <a:avLst/>
            </a:prstGeom>
            <a:solidFill>
              <a:schemeClr val="accent2"/>
            </a:solidFill>
            <a:ln w="508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55"/>
            <p:cNvSpPr/>
            <p:nvPr/>
          </p:nvSpPr>
          <p:spPr>
            <a:xfrm>
              <a:off x="4704" y="3366"/>
              <a:ext cx="592" cy="400"/>
            </a:xfrm>
            <a:prstGeom prst="ellipse">
              <a:avLst/>
            </a:prstGeom>
            <a:solidFill>
              <a:srgbClr val="66FFFF"/>
            </a:solidFill>
            <a:ln w="508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17" name="Google Shape;817;p55"/>
            <p:cNvCxnSpPr/>
            <p:nvPr/>
          </p:nvCxnSpPr>
          <p:spPr>
            <a:xfrm>
              <a:off x="1008" y="3590"/>
              <a:ext cx="208" cy="0"/>
            </a:xfrm>
            <a:prstGeom prst="straightConnector1">
              <a:avLst/>
            </a:prstGeom>
            <a:noFill/>
            <a:ln w="50800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818" name="Google Shape;818;p55"/>
            <p:cNvCxnSpPr/>
            <p:nvPr/>
          </p:nvCxnSpPr>
          <p:spPr>
            <a:xfrm>
              <a:off x="1872" y="3590"/>
              <a:ext cx="208" cy="0"/>
            </a:xfrm>
            <a:prstGeom prst="straightConnector1">
              <a:avLst/>
            </a:prstGeom>
            <a:noFill/>
            <a:ln w="50800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819" name="Google Shape;819;p55"/>
            <p:cNvCxnSpPr/>
            <p:nvPr/>
          </p:nvCxnSpPr>
          <p:spPr>
            <a:xfrm>
              <a:off x="2736" y="3590"/>
              <a:ext cx="208" cy="0"/>
            </a:xfrm>
            <a:prstGeom prst="straightConnector1">
              <a:avLst/>
            </a:prstGeom>
            <a:noFill/>
            <a:ln w="50800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820" name="Google Shape;820;p55"/>
            <p:cNvCxnSpPr/>
            <p:nvPr/>
          </p:nvCxnSpPr>
          <p:spPr>
            <a:xfrm>
              <a:off x="3600" y="3590"/>
              <a:ext cx="208" cy="0"/>
            </a:xfrm>
            <a:prstGeom prst="straightConnector1">
              <a:avLst/>
            </a:prstGeom>
            <a:noFill/>
            <a:ln w="50800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821" name="Google Shape;821;p55"/>
            <p:cNvCxnSpPr/>
            <p:nvPr/>
          </p:nvCxnSpPr>
          <p:spPr>
            <a:xfrm>
              <a:off x="4464" y="3590"/>
              <a:ext cx="208" cy="0"/>
            </a:xfrm>
            <a:prstGeom prst="straightConnector1">
              <a:avLst/>
            </a:prstGeom>
            <a:noFill/>
            <a:ln w="50800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822" name="Google Shape;822;p55"/>
            <p:cNvSpPr txBox="1"/>
            <p:nvPr/>
          </p:nvSpPr>
          <p:spPr>
            <a:xfrm>
              <a:off x="455" y="3437"/>
              <a:ext cx="435" cy="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2400"/>
              </a:pPr>
              <a:r>
                <a:rPr lang="en-US" sz="2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aa1</a:t>
              </a:r>
              <a:endParaRPr/>
            </a:p>
          </p:txBody>
        </p:sp>
        <p:sp>
          <p:nvSpPr>
            <p:cNvPr id="823" name="Google Shape;823;p55"/>
            <p:cNvSpPr txBox="1"/>
            <p:nvPr/>
          </p:nvSpPr>
          <p:spPr>
            <a:xfrm>
              <a:off x="1319" y="3413"/>
              <a:ext cx="435" cy="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2400"/>
              </a:pPr>
              <a:r>
                <a:rPr lang="en-US" sz="2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aa2</a:t>
              </a:r>
              <a:endParaRPr/>
            </a:p>
          </p:txBody>
        </p:sp>
        <p:sp>
          <p:nvSpPr>
            <p:cNvPr id="824" name="Google Shape;824;p55"/>
            <p:cNvSpPr txBox="1"/>
            <p:nvPr/>
          </p:nvSpPr>
          <p:spPr>
            <a:xfrm>
              <a:off x="2183" y="3413"/>
              <a:ext cx="435" cy="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2400"/>
              </a:pPr>
              <a:r>
                <a:rPr lang="en-US" sz="2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aa3</a:t>
              </a:r>
              <a:endParaRPr/>
            </a:p>
          </p:txBody>
        </p:sp>
        <p:sp>
          <p:nvSpPr>
            <p:cNvPr id="825" name="Google Shape;825;p55"/>
            <p:cNvSpPr txBox="1"/>
            <p:nvPr/>
          </p:nvSpPr>
          <p:spPr>
            <a:xfrm>
              <a:off x="3047" y="3413"/>
              <a:ext cx="435" cy="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2400"/>
              </a:pPr>
              <a:r>
                <a:rPr lang="en-US" sz="2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aa4</a:t>
              </a:r>
              <a:endParaRPr/>
            </a:p>
          </p:txBody>
        </p:sp>
        <p:sp>
          <p:nvSpPr>
            <p:cNvPr id="826" name="Google Shape;826;p55"/>
            <p:cNvSpPr txBox="1"/>
            <p:nvPr/>
          </p:nvSpPr>
          <p:spPr>
            <a:xfrm>
              <a:off x="3911" y="3413"/>
              <a:ext cx="435" cy="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2400"/>
              </a:pPr>
              <a:r>
                <a:rPr lang="en-US" sz="2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aa5</a:t>
              </a:r>
              <a:endParaRPr/>
            </a:p>
          </p:txBody>
        </p:sp>
        <p:sp>
          <p:nvSpPr>
            <p:cNvPr id="827" name="Google Shape;827;p55"/>
            <p:cNvSpPr txBox="1"/>
            <p:nvPr/>
          </p:nvSpPr>
          <p:spPr>
            <a:xfrm>
              <a:off x="4775" y="3413"/>
              <a:ext cx="435" cy="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2400"/>
              </a:pPr>
              <a:r>
                <a:rPr lang="en-US" sz="2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aa6</a:t>
              </a:r>
              <a:endParaRPr/>
            </a:p>
          </p:txBody>
        </p:sp>
        <p:sp>
          <p:nvSpPr>
            <p:cNvPr id="828" name="Google Shape;828;p55"/>
            <p:cNvSpPr txBox="1"/>
            <p:nvPr/>
          </p:nvSpPr>
          <p:spPr>
            <a:xfrm>
              <a:off x="1655" y="3869"/>
              <a:ext cx="1424" cy="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2400"/>
              </a:pPr>
              <a:r>
                <a:rPr lang="en-US" sz="2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peptide bonds</a:t>
              </a:r>
              <a:endParaRPr/>
            </a:p>
          </p:txBody>
        </p:sp>
        <p:cxnSp>
          <p:nvCxnSpPr>
            <p:cNvPr id="829" name="Google Shape;829;p55"/>
            <p:cNvCxnSpPr/>
            <p:nvPr/>
          </p:nvCxnSpPr>
          <p:spPr>
            <a:xfrm rot="10800000">
              <a:off x="1992" y="3582"/>
              <a:ext cx="64" cy="304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830" name="Google Shape;830;p55"/>
            <p:cNvCxnSpPr/>
            <p:nvPr/>
          </p:nvCxnSpPr>
          <p:spPr>
            <a:xfrm rot="10800000" flipH="1">
              <a:off x="2728" y="3582"/>
              <a:ext cx="128" cy="304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grpSp>
        <p:nvGrpSpPr>
          <p:cNvPr id="831" name="Google Shape;831;p55"/>
          <p:cNvGrpSpPr/>
          <p:nvPr/>
        </p:nvGrpSpPr>
        <p:grpSpPr>
          <a:xfrm>
            <a:off x="2516187" y="4115131"/>
            <a:ext cx="7925126" cy="574344"/>
            <a:chOff x="625" y="1908"/>
            <a:chExt cx="4992" cy="362"/>
          </a:xfrm>
        </p:grpSpPr>
        <p:sp>
          <p:nvSpPr>
            <p:cNvPr id="832" name="Google Shape;832;p55"/>
            <p:cNvSpPr txBox="1"/>
            <p:nvPr/>
          </p:nvSpPr>
          <p:spPr>
            <a:xfrm>
              <a:off x="1345" y="2041"/>
              <a:ext cx="666" cy="2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1800"/>
              </a:pPr>
              <a:r>
                <a:rPr lang="en-US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codon 2</a:t>
              </a:r>
              <a:endParaRPr/>
            </a:p>
          </p:txBody>
        </p:sp>
        <p:sp>
          <p:nvSpPr>
            <p:cNvPr id="833" name="Google Shape;833;p55"/>
            <p:cNvSpPr txBox="1"/>
            <p:nvPr/>
          </p:nvSpPr>
          <p:spPr>
            <a:xfrm>
              <a:off x="2065" y="2041"/>
              <a:ext cx="666" cy="2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1800"/>
              </a:pPr>
              <a:r>
                <a:rPr lang="en-US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codon 3</a:t>
              </a:r>
              <a:endParaRPr/>
            </a:p>
          </p:txBody>
        </p:sp>
        <p:sp>
          <p:nvSpPr>
            <p:cNvPr id="834" name="Google Shape;834;p55"/>
            <p:cNvSpPr txBox="1"/>
            <p:nvPr/>
          </p:nvSpPr>
          <p:spPr>
            <a:xfrm>
              <a:off x="2785" y="2041"/>
              <a:ext cx="666" cy="2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1800"/>
              </a:pPr>
              <a:r>
                <a:rPr lang="en-US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codon 4</a:t>
              </a:r>
              <a:endParaRPr/>
            </a:p>
          </p:txBody>
        </p:sp>
        <p:sp>
          <p:nvSpPr>
            <p:cNvPr id="835" name="Google Shape;835;p55"/>
            <p:cNvSpPr txBox="1"/>
            <p:nvPr/>
          </p:nvSpPr>
          <p:spPr>
            <a:xfrm>
              <a:off x="3505" y="2041"/>
              <a:ext cx="666" cy="2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1800"/>
              </a:pPr>
              <a:r>
                <a:rPr lang="en-US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codon 5</a:t>
              </a:r>
              <a:endParaRPr/>
            </a:p>
          </p:txBody>
        </p:sp>
        <p:sp>
          <p:nvSpPr>
            <p:cNvPr id="836" name="Google Shape;836;p55"/>
            <p:cNvSpPr txBox="1"/>
            <p:nvPr/>
          </p:nvSpPr>
          <p:spPr>
            <a:xfrm>
              <a:off x="4225" y="2041"/>
              <a:ext cx="666" cy="2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1800"/>
              </a:pPr>
              <a:r>
                <a:rPr lang="en-US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codon 6</a:t>
              </a:r>
              <a:endParaRPr/>
            </a:p>
          </p:txBody>
        </p:sp>
        <p:sp>
          <p:nvSpPr>
            <p:cNvPr id="837" name="Google Shape;837;p55"/>
            <p:cNvSpPr txBox="1"/>
            <p:nvPr/>
          </p:nvSpPr>
          <p:spPr>
            <a:xfrm>
              <a:off x="4945" y="2041"/>
              <a:ext cx="666" cy="2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1800"/>
              </a:pPr>
              <a:r>
                <a:rPr lang="en-US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codon 7</a:t>
              </a:r>
              <a:endParaRPr/>
            </a:p>
          </p:txBody>
        </p:sp>
        <p:sp>
          <p:nvSpPr>
            <p:cNvPr id="838" name="Google Shape;838;p55"/>
            <p:cNvSpPr txBox="1"/>
            <p:nvPr/>
          </p:nvSpPr>
          <p:spPr>
            <a:xfrm>
              <a:off x="625" y="2041"/>
              <a:ext cx="666" cy="2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1800"/>
              </a:pPr>
              <a:r>
                <a:rPr lang="en-US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codon 1</a:t>
              </a:r>
              <a:endParaRPr/>
            </a:p>
          </p:txBody>
        </p:sp>
        <p:sp>
          <p:nvSpPr>
            <p:cNvPr id="839" name="Google Shape;839;p55"/>
            <p:cNvSpPr/>
            <p:nvPr/>
          </p:nvSpPr>
          <p:spPr>
            <a:xfrm rot="-5460000">
              <a:off x="936" y="1656"/>
              <a:ext cx="144" cy="672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40" name="Google Shape;840;p55"/>
            <p:cNvSpPr txBox="1"/>
            <p:nvPr/>
          </p:nvSpPr>
          <p:spPr>
            <a:xfrm rot="-60000">
              <a:off x="664" y="1914"/>
              <a:ext cx="665" cy="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55"/>
            <p:cNvSpPr/>
            <p:nvPr/>
          </p:nvSpPr>
          <p:spPr>
            <a:xfrm rot="-5460000">
              <a:off x="1656" y="1656"/>
              <a:ext cx="144" cy="672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42" name="Google Shape;842;p55"/>
            <p:cNvSpPr txBox="1"/>
            <p:nvPr/>
          </p:nvSpPr>
          <p:spPr>
            <a:xfrm rot="-60000">
              <a:off x="1389" y="1914"/>
              <a:ext cx="665" cy="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55"/>
            <p:cNvSpPr/>
            <p:nvPr/>
          </p:nvSpPr>
          <p:spPr>
            <a:xfrm rot="-5460000">
              <a:off x="2376" y="1656"/>
              <a:ext cx="144" cy="672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44" name="Google Shape;844;p55"/>
            <p:cNvSpPr txBox="1"/>
            <p:nvPr/>
          </p:nvSpPr>
          <p:spPr>
            <a:xfrm rot="-60000">
              <a:off x="2114" y="1914"/>
              <a:ext cx="665" cy="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55"/>
            <p:cNvSpPr/>
            <p:nvPr/>
          </p:nvSpPr>
          <p:spPr>
            <a:xfrm rot="-5460000">
              <a:off x="3096" y="1656"/>
              <a:ext cx="144" cy="672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46" name="Google Shape;846;p55"/>
            <p:cNvSpPr txBox="1"/>
            <p:nvPr/>
          </p:nvSpPr>
          <p:spPr>
            <a:xfrm rot="-60000">
              <a:off x="2814" y="1914"/>
              <a:ext cx="665" cy="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55"/>
            <p:cNvSpPr/>
            <p:nvPr/>
          </p:nvSpPr>
          <p:spPr>
            <a:xfrm rot="-5460000">
              <a:off x="3816" y="1656"/>
              <a:ext cx="144" cy="672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48" name="Google Shape;848;p55"/>
            <p:cNvSpPr txBox="1"/>
            <p:nvPr/>
          </p:nvSpPr>
          <p:spPr>
            <a:xfrm rot="-60000">
              <a:off x="3539" y="1914"/>
              <a:ext cx="665" cy="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55"/>
            <p:cNvSpPr/>
            <p:nvPr/>
          </p:nvSpPr>
          <p:spPr>
            <a:xfrm rot="-5460000">
              <a:off x="4536" y="1656"/>
              <a:ext cx="144" cy="672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50" name="Google Shape;850;p55"/>
            <p:cNvSpPr txBox="1"/>
            <p:nvPr/>
          </p:nvSpPr>
          <p:spPr>
            <a:xfrm rot="-60000">
              <a:off x="4264" y="1914"/>
              <a:ext cx="665" cy="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55"/>
            <p:cNvSpPr/>
            <p:nvPr/>
          </p:nvSpPr>
          <p:spPr>
            <a:xfrm rot="-5460000">
              <a:off x="5208" y="1656"/>
              <a:ext cx="144" cy="672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52" name="Google Shape;852;p55"/>
            <p:cNvSpPr txBox="1"/>
            <p:nvPr/>
          </p:nvSpPr>
          <p:spPr>
            <a:xfrm rot="-60000">
              <a:off x="4939" y="1914"/>
              <a:ext cx="665" cy="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757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56"/>
          <p:cNvSpPr txBox="1">
            <a:spLocks noGrp="1"/>
          </p:cNvSpPr>
          <p:nvPr>
            <p:ph type="title" idx="4294967295"/>
          </p:nvPr>
        </p:nvSpPr>
        <p:spPr>
          <a:xfrm>
            <a:off x="2209800" y="228600"/>
            <a:ext cx="7772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3200"/>
            </a:pP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Transfer RNA (tRNA)</a:t>
            </a:r>
            <a:endParaRPr/>
          </a:p>
        </p:txBody>
      </p:sp>
      <p:sp>
        <p:nvSpPr>
          <p:cNvPr id="858" name="Google Shape;858;p56"/>
          <p:cNvSpPr txBox="1">
            <a:spLocks noGrp="1"/>
          </p:cNvSpPr>
          <p:nvPr>
            <p:ph type="body" idx="4294967295"/>
          </p:nvPr>
        </p:nvSpPr>
        <p:spPr>
          <a:xfrm>
            <a:off x="1752600" y="838200"/>
            <a:ext cx="44196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t" anchorCtr="0">
            <a:noAutofit/>
          </a:bodyPr>
          <a:lstStyle/>
          <a:p>
            <a:pPr marL="342900" indent="-342900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Made up of </a:t>
            </a:r>
            <a:r>
              <a:rPr lang="en-US" sz="2000" b="1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75 to 80 nucleotides</a:t>
            </a: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long</a:t>
            </a:r>
            <a:endParaRPr/>
          </a:p>
          <a:p>
            <a:pPr marL="342900" indent="-342900">
              <a:lnSpc>
                <a:spcPct val="80000"/>
              </a:lnSpc>
              <a:spcBef>
                <a:spcPts val="400"/>
              </a:spcBef>
              <a:buClr>
                <a:schemeClr val="dk1"/>
              </a:buClr>
              <a:buSzPts val="2000"/>
              <a:buNone/>
            </a:pPr>
            <a:endParaRPr sz="20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indent="-342900">
              <a:lnSpc>
                <a:spcPct val="80000"/>
              </a:lnSpc>
              <a:spcBef>
                <a:spcPts val="400"/>
              </a:spcBef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Picks up the appropriate </a:t>
            </a:r>
            <a:r>
              <a:rPr lang="en-US" sz="2000" b="1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amino acid</a:t>
            </a:r>
            <a:r>
              <a:rPr lang="en-US" sz="2000" b="1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floating in the cytoplasm </a:t>
            </a:r>
            <a:endParaRPr/>
          </a:p>
          <a:p>
            <a:pPr marL="342900" indent="-342900">
              <a:lnSpc>
                <a:spcPct val="80000"/>
              </a:lnSpc>
              <a:spcBef>
                <a:spcPts val="400"/>
              </a:spcBef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Transports </a:t>
            </a:r>
            <a:r>
              <a:rPr lang="en-US" sz="2000" b="1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amino acids</a:t>
            </a:r>
            <a:r>
              <a:rPr lang="en-US" sz="2000" b="1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the </a:t>
            </a:r>
            <a:r>
              <a:rPr lang="en-US" sz="2000" b="1">
                <a:solidFill>
                  <a:srgbClr val="9234D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mRNA</a:t>
            </a:r>
            <a:endParaRPr/>
          </a:p>
          <a:p>
            <a:pPr marL="342900" indent="-342900">
              <a:lnSpc>
                <a:spcPct val="80000"/>
              </a:lnSpc>
              <a:spcBef>
                <a:spcPts val="400"/>
              </a:spcBef>
              <a:buClr>
                <a:schemeClr val="dk1"/>
              </a:buClr>
              <a:buSzPts val="2000"/>
              <a:buNone/>
            </a:pPr>
            <a:endParaRPr sz="20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indent="-342900">
              <a:lnSpc>
                <a:spcPct val="80000"/>
              </a:lnSpc>
              <a:spcBef>
                <a:spcPts val="400"/>
              </a:spcBef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Have </a:t>
            </a:r>
            <a:r>
              <a:rPr lang="en-US" sz="2000" b="1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anticodons</a:t>
            </a: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that are complementary to </a:t>
            </a:r>
            <a:r>
              <a:rPr lang="en-US" sz="2000" b="1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mRNA codons</a:t>
            </a:r>
            <a:endParaRPr/>
          </a:p>
          <a:p>
            <a:pPr marL="342900" indent="-342900">
              <a:lnSpc>
                <a:spcPct val="80000"/>
              </a:lnSpc>
              <a:spcBef>
                <a:spcPts val="400"/>
              </a:spcBef>
              <a:buClr>
                <a:schemeClr val="dk1"/>
              </a:buClr>
              <a:buSzPts val="2000"/>
              <a:buNone/>
            </a:pPr>
            <a:endParaRPr sz="2000" b="1">
              <a:solidFill>
                <a:srgbClr val="CC00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indent="-342900">
              <a:lnSpc>
                <a:spcPct val="80000"/>
              </a:lnSpc>
              <a:spcBef>
                <a:spcPts val="400"/>
              </a:spcBef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Recognizes the appropriate </a:t>
            </a:r>
            <a:r>
              <a:rPr lang="en-US" sz="2000" b="1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codons</a:t>
            </a: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on the </a:t>
            </a:r>
            <a:r>
              <a:rPr lang="en-US" sz="2000" b="1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mRNA</a:t>
            </a: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bonds to them with H-bonds</a:t>
            </a:r>
            <a:endParaRPr/>
          </a:p>
          <a:p>
            <a:pPr marL="342900" indent="-342900">
              <a:lnSpc>
                <a:spcPct val="80000"/>
              </a:lnSpc>
              <a:spcBef>
                <a:spcPts val="400"/>
              </a:spcBef>
              <a:buClr>
                <a:schemeClr val="dk1"/>
              </a:buClr>
              <a:buSzPts val="2000"/>
              <a:buNone/>
            </a:pPr>
            <a:endParaRPr sz="20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indent="-342900">
              <a:lnSpc>
                <a:spcPct val="80000"/>
              </a:lnSpc>
              <a:spcBef>
                <a:spcPts val="400"/>
              </a:spcBef>
              <a:buClr>
                <a:srgbClr val="CC0099"/>
              </a:buClr>
              <a:buSzPts val="2000"/>
              <a:buFont typeface="Times New Roman"/>
              <a:buChar char="•"/>
            </a:pPr>
            <a:r>
              <a:rPr lang="en-US" sz="2000" b="1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Four ATP’s</a:t>
            </a: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are required for each amino acid added to the polypeptide chain:Two to "charge" the tRNA , one to carry the charged tRNA to the ribosome and one to move the ribosome to the next codon.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859" name="Google Shape;859;p56"/>
          <p:cNvSpPr/>
          <p:nvPr/>
        </p:nvSpPr>
        <p:spPr>
          <a:xfrm>
            <a:off x="6818313" y="1423988"/>
            <a:ext cx="3849687" cy="4687887"/>
          </a:xfrm>
          <a:custGeom>
            <a:avLst/>
            <a:gdLst/>
            <a:ahLst/>
            <a:cxnLst/>
            <a:rect l="l" t="t" r="r" b="b"/>
            <a:pathLst>
              <a:path w="2425" h="2953" extrusionOk="0">
                <a:moveTo>
                  <a:pt x="924" y="504"/>
                </a:moveTo>
                <a:lnTo>
                  <a:pt x="912" y="540"/>
                </a:lnTo>
                <a:lnTo>
                  <a:pt x="912" y="576"/>
                </a:lnTo>
                <a:lnTo>
                  <a:pt x="924" y="612"/>
                </a:lnTo>
                <a:lnTo>
                  <a:pt x="924" y="648"/>
                </a:lnTo>
                <a:lnTo>
                  <a:pt x="924" y="684"/>
                </a:lnTo>
                <a:lnTo>
                  <a:pt x="924" y="720"/>
                </a:lnTo>
                <a:lnTo>
                  <a:pt x="924" y="756"/>
                </a:lnTo>
                <a:lnTo>
                  <a:pt x="924" y="792"/>
                </a:lnTo>
                <a:lnTo>
                  <a:pt x="924" y="828"/>
                </a:lnTo>
                <a:lnTo>
                  <a:pt x="924" y="864"/>
                </a:lnTo>
                <a:lnTo>
                  <a:pt x="924" y="900"/>
                </a:lnTo>
                <a:lnTo>
                  <a:pt x="924" y="936"/>
                </a:lnTo>
                <a:lnTo>
                  <a:pt x="924" y="984"/>
                </a:lnTo>
                <a:lnTo>
                  <a:pt x="924" y="1020"/>
                </a:lnTo>
                <a:lnTo>
                  <a:pt x="924" y="1056"/>
                </a:lnTo>
                <a:lnTo>
                  <a:pt x="924" y="1092"/>
                </a:lnTo>
                <a:lnTo>
                  <a:pt x="888" y="1116"/>
                </a:lnTo>
                <a:lnTo>
                  <a:pt x="852" y="1116"/>
                </a:lnTo>
                <a:lnTo>
                  <a:pt x="816" y="1116"/>
                </a:lnTo>
                <a:lnTo>
                  <a:pt x="780" y="1116"/>
                </a:lnTo>
                <a:lnTo>
                  <a:pt x="744" y="1116"/>
                </a:lnTo>
                <a:lnTo>
                  <a:pt x="708" y="1128"/>
                </a:lnTo>
                <a:lnTo>
                  <a:pt x="672" y="1128"/>
                </a:lnTo>
                <a:lnTo>
                  <a:pt x="636" y="1128"/>
                </a:lnTo>
                <a:lnTo>
                  <a:pt x="612" y="1092"/>
                </a:lnTo>
                <a:lnTo>
                  <a:pt x="600" y="1056"/>
                </a:lnTo>
                <a:lnTo>
                  <a:pt x="600" y="1020"/>
                </a:lnTo>
                <a:lnTo>
                  <a:pt x="588" y="984"/>
                </a:lnTo>
                <a:lnTo>
                  <a:pt x="564" y="948"/>
                </a:lnTo>
                <a:lnTo>
                  <a:pt x="528" y="936"/>
                </a:lnTo>
                <a:lnTo>
                  <a:pt x="492" y="924"/>
                </a:lnTo>
                <a:lnTo>
                  <a:pt x="456" y="912"/>
                </a:lnTo>
                <a:lnTo>
                  <a:pt x="420" y="912"/>
                </a:lnTo>
                <a:lnTo>
                  <a:pt x="384" y="912"/>
                </a:lnTo>
                <a:lnTo>
                  <a:pt x="348" y="912"/>
                </a:lnTo>
                <a:lnTo>
                  <a:pt x="300" y="912"/>
                </a:lnTo>
                <a:lnTo>
                  <a:pt x="228" y="912"/>
                </a:lnTo>
                <a:lnTo>
                  <a:pt x="192" y="924"/>
                </a:lnTo>
                <a:lnTo>
                  <a:pt x="156" y="936"/>
                </a:lnTo>
                <a:lnTo>
                  <a:pt x="120" y="960"/>
                </a:lnTo>
                <a:lnTo>
                  <a:pt x="96" y="996"/>
                </a:lnTo>
                <a:lnTo>
                  <a:pt x="72" y="1032"/>
                </a:lnTo>
                <a:lnTo>
                  <a:pt x="48" y="1068"/>
                </a:lnTo>
                <a:lnTo>
                  <a:pt x="24" y="1104"/>
                </a:lnTo>
                <a:lnTo>
                  <a:pt x="12" y="1140"/>
                </a:lnTo>
                <a:lnTo>
                  <a:pt x="0" y="1176"/>
                </a:lnTo>
                <a:lnTo>
                  <a:pt x="0" y="1224"/>
                </a:lnTo>
                <a:lnTo>
                  <a:pt x="0" y="1260"/>
                </a:lnTo>
                <a:lnTo>
                  <a:pt x="0" y="1296"/>
                </a:lnTo>
                <a:lnTo>
                  <a:pt x="0" y="1332"/>
                </a:lnTo>
                <a:lnTo>
                  <a:pt x="0" y="1368"/>
                </a:lnTo>
                <a:lnTo>
                  <a:pt x="0" y="1404"/>
                </a:lnTo>
                <a:lnTo>
                  <a:pt x="0" y="1440"/>
                </a:lnTo>
                <a:lnTo>
                  <a:pt x="24" y="1476"/>
                </a:lnTo>
                <a:lnTo>
                  <a:pt x="48" y="1512"/>
                </a:lnTo>
                <a:lnTo>
                  <a:pt x="84" y="1536"/>
                </a:lnTo>
                <a:lnTo>
                  <a:pt x="120" y="1548"/>
                </a:lnTo>
                <a:lnTo>
                  <a:pt x="156" y="1560"/>
                </a:lnTo>
                <a:lnTo>
                  <a:pt x="192" y="1572"/>
                </a:lnTo>
                <a:lnTo>
                  <a:pt x="228" y="1584"/>
                </a:lnTo>
                <a:lnTo>
                  <a:pt x="264" y="1584"/>
                </a:lnTo>
                <a:lnTo>
                  <a:pt x="312" y="1584"/>
                </a:lnTo>
                <a:lnTo>
                  <a:pt x="348" y="1584"/>
                </a:lnTo>
                <a:lnTo>
                  <a:pt x="384" y="1584"/>
                </a:lnTo>
                <a:lnTo>
                  <a:pt x="420" y="1572"/>
                </a:lnTo>
                <a:lnTo>
                  <a:pt x="456" y="1560"/>
                </a:lnTo>
                <a:lnTo>
                  <a:pt x="492" y="1560"/>
                </a:lnTo>
                <a:lnTo>
                  <a:pt x="528" y="1548"/>
                </a:lnTo>
                <a:lnTo>
                  <a:pt x="564" y="1536"/>
                </a:lnTo>
                <a:lnTo>
                  <a:pt x="600" y="1512"/>
                </a:lnTo>
                <a:lnTo>
                  <a:pt x="624" y="1476"/>
                </a:lnTo>
                <a:lnTo>
                  <a:pt x="636" y="1440"/>
                </a:lnTo>
                <a:lnTo>
                  <a:pt x="636" y="1404"/>
                </a:lnTo>
                <a:lnTo>
                  <a:pt x="672" y="1392"/>
                </a:lnTo>
                <a:lnTo>
                  <a:pt x="708" y="1392"/>
                </a:lnTo>
                <a:lnTo>
                  <a:pt x="744" y="1380"/>
                </a:lnTo>
                <a:lnTo>
                  <a:pt x="780" y="1380"/>
                </a:lnTo>
                <a:lnTo>
                  <a:pt x="816" y="1380"/>
                </a:lnTo>
                <a:lnTo>
                  <a:pt x="852" y="1380"/>
                </a:lnTo>
                <a:lnTo>
                  <a:pt x="888" y="1380"/>
                </a:lnTo>
                <a:lnTo>
                  <a:pt x="924" y="1392"/>
                </a:lnTo>
                <a:lnTo>
                  <a:pt x="924" y="1428"/>
                </a:lnTo>
                <a:lnTo>
                  <a:pt x="924" y="1464"/>
                </a:lnTo>
                <a:lnTo>
                  <a:pt x="924" y="1500"/>
                </a:lnTo>
                <a:lnTo>
                  <a:pt x="924" y="1536"/>
                </a:lnTo>
                <a:lnTo>
                  <a:pt x="924" y="1572"/>
                </a:lnTo>
                <a:lnTo>
                  <a:pt x="924" y="1608"/>
                </a:lnTo>
                <a:lnTo>
                  <a:pt x="924" y="1728"/>
                </a:lnTo>
                <a:lnTo>
                  <a:pt x="924" y="1800"/>
                </a:lnTo>
                <a:lnTo>
                  <a:pt x="924" y="1872"/>
                </a:lnTo>
                <a:lnTo>
                  <a:pt x="924" y="1944"/>
                </a:lnTo>
                <a:lnTo>
                  <a:pt x="924" y="1980"/>
                </a:lnTo>
                <a:lnTo>
                  <a:pt x="924" y="2016"/>
                </a:lnTo>
                <a:lnTo>
                  <a:pt x="924" y="2052"/>
                </a:lnTo>
                <a:lnTo>
                  <a:pt x="924" y="2088"/>
                </a:lnTo>
                <a:lnTo>
                  <a:pt x="924" y="2124"/>
                </a:lnTo>
                <a:lnTo>
                  <a:pt x="900" y="2160"/>
                </a:lnTo>
                <a:lnTo>
                  <a:pt x="864" y="2172"/>
                </a:lnTo>
                <a:lnTo>
                  <a:pt x="828" y="2184"/>
                </a:lnTo>
                <a:lnTo>
                  <a:pt x="792" y="2208"/>
                </a:lnTo>
                <a:lnTo>
                  <a:pt x="756" y="2220"/>
                </a:lnTo>
                <a:lnTo>
                  <a:pt x="720" y="2244"/>
                </a:lnTo>
                <a:lnTo>
                  <a:pt x="684" y="2280"/>
                </a:lnTo>
                <a:lnTo>
                  <a:pt x="648" y="2316"/>
                </a:lnTo>
                <a:lnTo>
                  <a:pt x="624" y="2352"/>
                </a:lnTo>
                <a:lnTo>
                  <a:pt x="600" y="2388"/>
                </a:lnTo>
                <a:lnTo>
                  <a:pt x="588" y="2424"/>
                </a:lnTo>
                <a:lnTo>
                  <a:pt x="576" y="2460"/>
                </a:lnTo>
                <a:lnTo>
                  <a:pt x="564" y="2496"/>
                </a:lnTo>
                <a:lnTo>
                  <a:pt x="564" y="2532"/>
                </a:lnTo>
                <a:lnTo>
                  <a:pt x="564" y="2568"/>
                </a:lnTo>
                <a:lnTo>
                  <a:pt x="564" y="2604"/>
                </a:lnTo>
                <a:lnTo>
                  <a:pt x="564" y="2640"/>
                </a:lnTo>
                <a:lnTo>
                  <a:pt x="576" y="2676"/>
                </a:lnTo>
                <a:lnTo>
                  <a:pt x="600" y="2712"/>
                </a:lnTo>
                <a:lnTo>
                  <a:pt x="624" y="2748"/>
                </a:lnTo>
                <a:lnTo>
                  <a:pt x="660" y="2772"/>
                </a:lnTo>
                <a:lnTo>
                  <a:pt x="684" y="2808"/>
                </a:lnTo>
                <a:lnTo>
                  <a:pt x="720" y="2832"/>
                </a:lnTo>
                <a:lnTo>
                  <a:pt x="744" y="2868"/>
                </a:lnTo>
                <a:lnTo>
                  <a:pt x="780" y="2880"/>
                </a:lnTo>
                <a:lnTo>
                  <a:pt x="816" y="2892"/>
                </a:lnTo>
                <a:lnTo>
                  <a:pt x="852" y="2916"/>
                </a:lnTo>
                <a:lnTo>
                  <a:pt x="888" y="2916"/>
                </a:lnTo>
                <a:lnTo>
                  <a:pt x="936" y="2928"/>
                </a:lnTo>
                <a:lnTo>
                  <a:pt x="972" y="2940"/>
                </a:lnTo>
                <a:lnTo>
                  <a:pt x="1008" y="2940"/>
                </a:lnTo>
                <a:lnTo>
                  <a:pt x="1044" y="2952"/>
                </a:lnTo>
                <a:lnTo>
                  <a:pt x="1080" y="2952"/>
                </a:lnTo>
                <a:lnTo>
                  <a:pt x="1128" y="2952"/>
                </a:lnTo>
                <a:lnTo>
                  <a:pt x="1164" y="2952"/>
                </a:lnTo>
                <a:lnTo>
                  <a:pt x="1200" y="2952"/>
                </a:lnTo>
                <a:lnTo>
                  <a:pt x="1236" y="2952"/>
                </a:lnTo>
                <a:lnTo>
                  <a:pt x="1272" y="2952"/>
                </a:lnTo>
                <a:lnTo>
                  <a:pt x="1320" y="2952"/>
                </a:lnTo>
                <a:lnTo>
                  <a:pt x="1356" y="2952"/>
                </a:lnTo>
                <a:lnTo>
                  <a:pt x="1392" y="2940"/>
                </a:lnTo>
                <a:lnTo>
                  <a:pt x="1428" y="2940"/>
                </a:lnTo>
                <a:lnTo>
                  <a:pt x="1464" y="2928"/>
                </a:lnTo>
                <a:lnTo>
                  <a:pt x="1500" y="2916"/>
                </a:lnTo>
                <a:lnTo>
                  <a:pt x="1536" y="2892"/>
                </a:lnTo>
                <a:lnTo>
                  <a:pt x="1572" y="2856"/>
                </a:lnTo>
                <a:lnTo>
                  <a:pt x="1596" y="2820"/>
                </a:lnTo>
                <a:lnTo>
                  <a:pt x="1608" y="2784"/>
                </a:lnTo>
                <a:lnTo>
                  <a:pt x="1620" y="2748"/>
                </a:lnTo>
                <a:lnTo>
                  <a:pt x="1632" y="2712"/>
                </a:lnTo>
                <a:lnTo>
                  <a:pt x="1644" y="2676"/>
                </a:lnTo>
                <a:lnTo>
                  <a:pt x="1644" y="2640"/>
                </a:lnTo>
                <a:lnTo>
                  <a:pt x="1644" y="2604"/>
                </a:lnTo>
                <a:lnTo>
                  <a:pt x="1644" y="2568"/>
                </a:lnTo>
                <a:lnTo>
                  <a:pt x="1632" y="2520"/>
                </a:lnTo>
                <a:lnTo>
                  <a:pt x="1632" y="2484"/>
                </a:lnTo>
                <a:lnTo>
                  <a:pt x="1620" y="2448"/>
                </a:lnTo>
                <a:lnTo>
                  <a:pt x="1608" y="2412"/>
                </a:lnTo>
                <a:lnTo>
                  <a:pt x="1596" y="2376"/>
                </a:lnTo>
                <a:lnTo>
                  <a:pt x="1584" y="2340"/>
                </a:lnTo>
                <a:lnTo>
                  <a:pt x="1548" y="2316"/>
                </a:lnTo>
                <a:lnTo>
                  <a:pt x="1524" y="2280"/>
                </a:lnTo>
                <a:lnTo>
                  <a:pt x="1488" y="2256"/>
                </a:lnTo>
                <a:lnTo>
                  <a:pt x="1452" y="2232"/>
                </a:lnTo>
                <a:lnTo>
                  <a:pt x="1416" y="2208"/>
                </a:lnTo>
                <a:lnTo>
                  <a:pt x="1380" y="2196"/>
                </a:lnTo>
                <a:lnTo>
                  <a:pt x="1344" y="2172"/>
                </a:lnTo>
                <a:lnTo>
                  <a:pt x="1308" y="2172"/>
                </a:lnTo>
                <a:lnTo>
                  <a:pt x="1272" y="2136"/>
                </a:lnTo>
                <a:lnTo>
                  <a:pt x="1272" y="2100"/>
                </a:lnTo>
                <a:lnTo>
                  <a:pt x="1248" y="2064"/>
                </a:lnTo>
                <a:lnTo>
                  <a:pt x="1236" y="2028"/>
                </a:lnTo>
                <a:lnTo>
                  <a:pt x="1236" y="1992"/>
                </a:lnTo>
                <a:lnTo>
                  <a:pt x="1224" y="1956"/>
                </a:lnTo>
                <a:lnTo>
                  <a:pt x="1224" y="1908"/>
                </a:lnTo>
                <a:lnTo>
                  <a:pt x="1224" y="1872"/>
                </a:lnTo>
                <a:lnTo>
                  <a:pt x="1224" y="1836"/>
                </a:lnTo>
                <a:lnTo>
                  <a:pt x="1224" y="1800"/>
                </a:lnTo>
                <a:lnTo>
                  <a:pt x="1224" y="1764"/>
                </a:lnTo>
                <a:lnTo>
                  <a:pt x="1224" y="1728"/>
                </a:lnTo>
                <a:lnTo>
                  <a:pt x="1236" y="1692"/>
                </a:lnTo>
                <a:lnTo>
                  <a:pt x="1236" y="1656"/>
                </a:lnTo>
                <a:lnTo>
                  <a:pt x="1236" y="1620"/>
                </a:lnTo>
                <a:lnTo>
                  <a:pt x="1236" y="1584"/>
                </a:lnTo>
                <a:lnTo>
                  <a:pt x="1236" y="1548"/>
                </a:lnTo>
                <a:lnTo>
                  <a:pt x="1236" y="1512"/>
                </a:lnTo>
                <a:lnTo>
                  <a:pt x="1236" y="1476"/>
                </a:lnTo>
                <a:lnTo>
                  <a:pt x="1236" y="1440"/>
                </a:lnTo>
                <a:lnTo>
                  <a:pt x="1236" y="1404"/>
                </a:lnTo>
                <a:lnTo>
                  <a:pt x="1236" y="1368"/>
                </a:lnTo>
                <a:lnTo>
                  <a:pt x="1224" y="1332"/>
                </a:lnTo>
                <a:lnTo>
                  <a:pt x="1224" y="1296"/>
                </a:lnTo>
                <a:lnTo>
                  <a:pt x="1260" y="1284"/>
                </a:lnTo>
                <a:lnTo>
                  <a:pt x="1296" y="1284"/>
                </a:lnTo>
                <a:lnTo>
                  <a:pt x="1332" y="1284"/>
                </a:lnTo>
                <a:lnTo>
                  <a:pt x="1368" y="1284"/>
                </a:lnTo>
                <a:lnTo>
                  <a:pt x="1404" y="1284"/>
                </a:lnTo>
                <a:lnTo>
                  <a:pt x="1440" y="1284"/>
                </a:lnTo>
                <a:lnTo>
                  <a:pt x="1476" y="1284"/>
                </a:lnTo>
                <a:lnTo>
                  <a:pt x="1512" y="1284"/>
                </a:lnTo>
                <a:lnTo>
                  <a:pt x="1548" y="1284"/>
                </a:lnTo>
                <a:lnTo>
                  <a:pt x="1584" y="1284"/>
                </a:lnTo>
                <a:lnTo>
                  <a:pt x="1620" y="1284"/>
                </a:lnTo>
                <a:lnTo>
                  <a:pt x="1656" y="1284"/>
                </a:lnTo>
                <a:lnTo>
                  <a:pt x="1692" y="1284"/>
                </a:lnTo>
                <a:lnTo>
                  <a:pt x="1728" y="1284"/>
                </a:lnTo>
                <a:lnTo>
                  <a:pt x="1740" y="1320"/>
                </a:lnTo>
                <a:lnTo>
                  <a:pt x="1752" y="1356"/>
                </a:lnTo>
                <a:lnTo>
                  <a:pt x="1776" y="1392"/>
                </a:lnTo>
                <a:lnTo>
                  <a:pt x="1812" y="1416"/>
                </a:lnTo>
                <a:lnTo>
                  <a:pt x="1848" y="1440"/>
                </a:lnTo>
                <a:lnTo>
                  <a:pt x="1884" y="1464"/>
                </a:lnTo>
                <a:lnTo>
                  <a:pt x="1920" y="1476"/>
                </a:lnTo>
                <a:lnTo>
                  <a:pt x="1956" y="1488"/>
                </a:lnTo>
                <a:lnTo>
                  <a:pt x="1992" y="1488"/>
                </a:lnTo>
                <a:lnTo>
                  <a:pt x="2040" y="1500"/>
                </a:lnTo>
                <a:lnTo>
                  <a:pt x="2076" y="1500"/>
                </a:lnTo>
                <a:lnTo>
                  <a:pt x="2112" y="1500"/>
                </a:lnTo>
                <a:lnTo>
                  <a:pt x="2160" y="1476"/>
                </a:lnTo>
                <a:lnTo>
                  <a:pt x="2196" y="1464"/>
                </a:lnTo>
                <a:lnTo>
                  <a:pt x="2244" y="1440"/>
                </a:lnTo>
                <a:lnTo>
                  <a:pt x="2280" y="1416"/>
                </a:lnTo>
                <a:lnTo>
                  <a:pt x="2328" y="1380"/>
                </a:lnTo>
                <a:lnTo>
                  <a:pt x="2352" y="1344"/>
                </a:lnTo>
                <a:lnTo>
                  <a:pt x="2376" y="1308"/>
                </a:lnTo>
                <a:lnTo>
                  <a:pt x="2388" y="1260"/>
                </a:lnTo>
                <a:lnTo>
                  <a:pt x="2412" y="1212"/>
                </a:lnTo>
                <a:lnTo>
                  <a:pt x="2424" y="1176"/>
                </a:lnTo>
                <a:lnTo>
                  <a:pt x="2424" y="1140"/>
                </a:lnTo>
                <a:lnTo>
                  <a:pt x="2424" y="1104"/>
                </a:lnTo>
                <a:lnTo>
                  <a:pt x="2424" y="1068"/>
                </a:lnTo>
                <a:lnTo>
                  <a:pt x="2424" y="1032"/>
                </a:lnTo>
                <a:lnTo>
                  <a:pt x="2412" y="996"/>
                </a:lnTo>
                <a:lnTo>
                  <a:pt x="2400" y="948"/>
                </a:lnTo>
                <a:lnTo>
                  <a:pt x="2388" y="912"/>
                </a:lnTo>
                <a:lnTo>
                  <a:pt x="2376" y="876"/>
                </a:lnTo>
                <a:lnTo>
                  <a:pt x="2352" y="840"/>
                </a:lnTo>
                <a:lnTo>
                  <a:pt x="2328" y="804"/>
                </a:lnTo>
                <a:lnTo>
                  <a:pt x="2292" y="780"/>
                </a:lnTo>
                <a:lnTo>
                  <a:pt x="2256" y="756"/>
                </a:lnTo>
                <a:lnTo>
                  <a:pt x="2220" y="732"/>
                </a:lnTo>
                <a:lnTo>
                  <a:pt x="2184" y="720"/>
                </a:lnTo>
                <a:lnTo>
                  <a:pt x="2148" y="708"/>
                </a:lnTo>
                <a:lnTo>
                  <a:pt x="2112" y="708"/>
                </a:lnTo>
                <a:lnTo>
                  <a:pt x="2076" y="696"/>
                </a:lnTo>
                <a:lnTo>
                  <a:pt x="2040" y="684"/>
                </a:lnTo>
                <a:lnTo>
                  <a:pt x="2004" y="684"/>
                </a:lnTo>
                <a:lnTo>
                  <a:pt x="1968" y="684"/>
                </a:lnTo>
                <a:lnTo>
                  <a:pt x="1932" y="684"/>
                </a:lnTo>
                <a:lnTo>
                  <a:pt x="1896" y="696"/>
                </a:lnTo>
                <a:lnTo>
                  <a:pt x="1860" y="708"/>
                </a:lnTo>
                <a:lnTo>
                  <a:pt x="1824" y="720"/>
                </a:lnTo>
                <a:lnTo>
                  <a:pt x="1788" y="744"/>
                </a:lnTo>
                <a:lnTo>
                  <a:pt x="1752" y="768"/>
                </a:lnTo>
                <a:lnTo>
                  <a:pt x="1728" y="804"/>
                </a:lnTo>
                <a:lnTo>
                  <a:pt x="1704" y="840"/>
                </a:lnTo>
                <a:lnTo>
                  <a:pt x="1668" y="852"/>
                </a:lnTo>
                <a:lnTo>
                  <a:pt x="1632" y="852"/>
                </a:lnTo>
                <a:lnTo>
                  <a:pt x="1596" y="852"/>
                </a:lnTo>
                <a:lnTo>
                  <a:pt x="1560" y="852"/>
                </a:lnTo>
                <a:lnTo>
                  <a:pt x="1524" y="852"/>
                </a:lnTo>
                <a:lnTo>
                  <a:pt x="1488" y="852"/>
                </a:lnTo>
                <a:lnTo>
                  <a:pt x="1452" y="852"/>
                </a:lnTo>
                <a:lnTo>
                  <a:pt x="1416" y="852"/>
                </a:lnTo>
                <a:lnTo>
                  <a:pt x="1368" y="852"/>
                </a:lnTo>
                <a:lnTo>
                  <a:pt x="1332" y="864"/>
                </a:lnTo>
                <a:lnTo>
                  <a:pt x="1296" y="864"/>
                </a:lnTo>
                <a:lnTo>
                  <a:pt x="1260" y="864"/>
                </a:lnTo>
                <a:lnTo>
                  <a:pt x="1236" y="828"/>
                </a:lnTo>
                <a:lnTo>
                  <a:pt x="1236" y="792"/>
                </a:lnTo>
                <a:lnTo>
                  <a:pt x="1236" y="756"/>
                </a:lnTo>
                <a:lnTo>
                  <a:pt x="1236" y="720"/>
                </a:lnTo>
                <a:lnTo>
                  <a:pt x="1236" y="684"/>
                </a:lnTo>
                <a:lnTo>
                  <a:pt x="1236" y="648"/>
                </a:lnTo>
                <a:lnTo>
                  <a:pt x="1236" y="612"/>
                </a:lnTo>
                <a:lnTo>
                  <a:pt x="1236" y="576"/>
                </a:lnTo>
                <a:lnTo>
                  <a:pt x="1236" y="540"/>
                </a:lnTo>
                <a:lnTo>
                  <a:pt x="1236" y="504"/>
                </a:lnTo>
                <a:lnTo>
                  <a:pt x="1236" y="468"/>
                </a:lnTo>
                <a:lnTo>
                  <a:pt x="1236" y="432"/>
                </a:lnTo>
                <a:lnTo>
                  <a:pt x="1236" y="396"/>
                </a:lnTo>
                <a:lnTo>
                  <a:pt x="1236" y="360"/>
                </a:lnTo>
                <a:lnTo>
                  <a:pt x="1236" y="324"/>
                </a:lnTo>
                <a:lnTo>
                  <a:pt x="1236" y="288"/>
                </a:lnTo>
                <a:lnTo>
                  <a:pt x="1236" y="252"/>
                </a:lnTo>
                <a:lnTo>
                  <a:pt x="1236" y="216"/>
                </a:lnTo>
                <a:lnTo>
                  <a:pt x="1236" y="180"/>
                </a:lnTo>
                <a:lnTo>
                  <a:pt x="1236" y="144"/>
                </a:lnTo>
                <a:lnTo>
                  <a:pt x="1236" y="108"/>
                </a:lnTo>
                <a:lnTo>
                  <a:pt x="1236" y="72"/>
                </a:lnTo>
                <a:lnTo>
                  <a:pt x="1236" y="36"/>
                </a:lnTo>
                <a:lnTo>
                  <a:pt x="1236" y="0"/>
                </a:lnTo>
                <a:lnTo>
                  <a:pt x="1200" y="0"/>
                </a:lnTo>
                <a:lnTo>
                  <a:pt x="1164" y="0"/>
                </a:lnTo>
                <a:lnTo>
                  <a:pt x="1128" y="0"/>
                </a:lnTo>
                <a:lnTo>
                  <a:pt x="1104" y="36"/>
                </a:lnTo>
                <a:lnTo>
                  <a:pt x="1104" y="72"/>
                </a:lnTo>
                <a:lnTo>
                  <a:pt x="1104" y="108"/>
                </a:lnTo>
                <a:lnTo>
                  <a:pt x="1104" y="144"/>
                </a:lnTo>
                <a:lnTo>
                  <a:pt x="1104" y="180"/>
                </a:lnTo>
                <a:lnTo>
                  <a:pt x="1092" y="216"/>
                </a:lnTo>
                <a:lnTo>
                  <a:pt x="1092" y="252"/>
                </a:lnTo>
                <a:lnTo>
                  <a:pt x="1092" y="288"/>
                </a:lnTo>
                <a:lnTo>
                  <a:pt x="1092" y="324"/>
                </a:lnTo>
                <a:lnTo>
                  <a:pt x="1092" y="360"/>
                </a:lnTo>
                <a:lnTo>
                  <a:pt x="1092" y="396"/>
                </a:lnTo>
                <a:lnTo>
                  <a:pt x="1092" y="432"/>
                </a:lnTo>
                <a:lnTo>
                  <a:pt x="1092" y="468"/>
                </a:lnTo>
                <a:lnTo>
                  <a:pt x="1092" y="504"/>
                </a:lnTo>
                <a:lnTo>
                  <a:pt x="1092" y="540"/>
                </a:lnTo>
                <a:lnTo>
                  <a:pt x="1092" y="576"/>
                </a:lnTo>
                <a:lnTo>
                  <a:pt x="1092" y="612"/>
                </a:lnTo>
                <a:lnTo>
                  <a:pt x="1092" y="648"/>
                </a:lnTo>
                <a:lnTo>
                  <a:pt x="1092" y="684"/>
                </a:lnTo>
                <a:lnTo>
                  <a:pt x="1092" y="720"/>
                </a:lnTo>
                <a:lnTo>
                  <a:pt x="1092" y="756"/>
                </a:lnTo>
                <a:lnTo>
                  <a:pt x="1092" y="792"/>
                </a:lnTo>
                <a:lnTo>
                  <a:pt x="1092" y="828"/>
                </a:lnTo>
                <a:lnTo>
                  <a:pt x="1092" y="864"/>
                </a:lnTo>
                <a:lnTo>
                  <a:pt x="1092" y="900"/>
                </a:lnTo>
                <a:lnTo>
                  <a:pt x="1092" y="936"/>
                </a:lnTo>
                <a:lnTo>
                  <a:pt x="1092" y="972"/>
                </a:lnTo>
                <a:lnTo>
                  <a:pt x="1128" y="1008"/>
                </a:lnTo>
                <a:lnTo>
                  <a:pt x="1164" y="1008"/>
                </a:lnTo>
                <a:lnTo>
                  <a:pt x="1200" y="1008"/>
                </a:lnTo>
                <a:lnTo>
                  <a:pt x="1236" y="1008"/>
                </a:lnTo>
                <a:lnTo>
                  <a:pt x="1272" y="1008"/>
                </a:lnTo>
                <a:lnTo>
                  <a:pt x="1308" y="996"/>
                </a:lnTo>
                <a:lnTo>
                  <a:pt x="1344" y="996"/>
                </a:lnTo>
                <a:lnTo>
                  <a:pt x="1380" y="996"/>
                </a:lnTo>
                <a:lnTo>
                  <a:pt x="1416" y="996"/>
                </a:lnTo>
                <a:lnTo>
                  <a:pt x="1452" y="996"/>
                </a:lnTo>
                <a:lnTo>
                  <a:pt x="1488" y="996"/>
                </a:lnTo>
                <a:lnTo>
                  <a:pt x="1524" y="996"/>
                </a:lnTo>
                <a:lnTo>
                  <a:pt x="1560" y="996"/>
                </a:lnTo>
                <a:lnTo>
                  <a:pt x="1596" y="996"/>
                </a:lnTo>
                <a:lnTo>
                  <a:pt x="1632" y="996"/>
                </a:lnTo>
                <a:lnTo>
                  <a:pt x="1668" y="1008"/>
                </a:lnTo>
                <a:lnTo>
                  <a:pt x="1704" y="1008"/>
                </a:lnTo>
                <a:lnTo>
                  <a:pt x="1740" y="1008"/>
                </a:lnTo>
                <a:lnTo>
                  <a:pt x="1776" y="996"/>
                </a:lnTo>
                <a:lnTo>
                  <a:pt x="1800" y="960"/>
                </a:lnTo>
                <a:lnTo>
                  <a:pt x="1836" y="936"/>
                </a:lnTo>
                <a:lnTo>
                  <a:pt x="1872" y="912"/>
                </a:lnTo>
                <a:lnTo>
                  <a:pt x="1908" y="888"/>
                </a:lnTo>
                <a:lnTo>
                  <a:pt x="1944" y="876"/>
                </a:lnTo>
                <a:lnTo>
                  <a:pt x="1980" y="864"/>
                </a:lnTo>
                <a:lnTo>
                  <a:pt x="2016" y="864"/>
                </a:lnTo>
                <a:lnTo>
                  <a:pt x="2052" y="864"/>
                </a:lnTo>
                <a:lnTo>
                  <a:pt x="2088" y="876"/>
                </a:lnTo>
                <a:lnTo>
                  <a:pt x="2124" y="900"/>
                </a:lnTo>
                <a:lnTo>
                  <a:pt x="2160" y="912"/>
                </a:lnTo>
                <a:lnTo>
                  <a:pt x="2196" y="924"/>
                </a:lnTo>
                <a:lnTo>
                  <a:pt x="2220" y="960"/>
                </a:lnTo>
                <a:lnTo>
                  <a:pt x="2244" y="996"/>
                </a:lnTo>
                <a:lnTo>
                  <a:pt x="2268" y="1032"/>
                </a:lnTo>
                <a:lnTo>
                  <a:pt x="2268" y="1068"/>
                </a:lnTo>
                <a:lnTo>
                  <a:pt x="2268" y="1104"/>
                </a:lnTo>
                <a:lnTo>
                  <a:pt x="2268" y="1140"/>
                </a:lnTo>
                <a:lnTo>
                  <a:pt x="2268" y="1176"/>
                </a:lnTo>
                <a:lnTo>
                  <a:pt x="2256" y="1212"/>
                </a:lnTo>
                <a:lnTo>
                  <a:pt x="2232" y="1248"/>
                </a:lnTo>
                <a:lnTo>
                  <a:pt x="2196" y="1260"/>
                </a:lnTo>
                <a:lnTo>
                  <a:pt x="2160" y="1272"/>
                </a:lnTo>
                <a:lnTo>
                  <a:pt x="2124" y="1296"/>
                </a:lnTo>
                <a:lnTo>
                  <a:pt x="2088" y="1308"/>
                </a:lnTo>
                <a:lnTo>
                  <a:pt x="2052" y="1332"/>
                </a:lnTo>
                <a:lnTo>
                  <a:pt x="2016" y="1332"/>
                </a:lnTo>
                <a:lnTo>
                  <a:pt x="1980" y="1332"/>
                </a:lnTo>
                <a:lnTo>
                  <a:pt x="1944" y="1332"/>
                </a:lnTo>
                <a:lnTo>
                  <a:pt x="1908" y="1320"/>
                </a:lnTo>
                <a:lnTo>
                  <a:pt x="1884" y="1284"/>
                </a:lnTo>
                <a:lnTo>
                  <a:pt x="1848" y="1260"/>
                </a:lnTo>
                <a:lnTo>
                  <a:pt x="1836" y="1224"/>
                </a:lnTo>
                <a:lnTo>
                  <a:pt x="1800" y="1200"/>
                </a:lnTo>
                <a:lnTo>
                  <a:pt x="1764" y="1188"/>
                </a:lnTo>
                <a:lnTo>
                  <a:pt x="1728" y="1176"/>
                </a:lnTo>
                <a:lnTo>
                  <a:pt x="1692" y="1164"/>
                </a:lnTo>
                <a:lnTo>
                  <a:pt x="1656" y="1164"/>
                </a:lnTo>
                <a:lnTo>
                  <a:pt x="1620" y="1164"/>
                </a:lnTo>
                <a:lnTo>
                  <a:pt x="1584" y="1164"/>
                </a:lnTo>
                <a:lnTo>
                  <a:pt x="1548" y="1164"/>
                </a:lnTo>
                <a:lnTo>
                  <a:pt x="1512" y="1164"/>
                </a:lnTo>
                <a:lnTo>
                  <a:pt x="1476" y="1164"/>
                </a:lnTo>
                <a:lnTo>
                  <a:pt x="1440" y="1164"/>
                </a:lnTo>
                <a:lnTo>
                  <a:pt x="1404" y="1164"/>
                </a:lnTo>
                <a:lnTo>
                  <a:pt x="1368" y="1164"/>
                </a:lnTo>
                <a:lnTo>
                  <a:pt x="1332" y="1164"/>
                </a:lnTo>
                <a:lnTo>
                  <a:pt x="1296" y="1164"/>
                </a:lnTo>
                <a:lnTo>
                  <a:pt x="1260" y="1164"/>
                </a:lnTo>
                <a:lnTo>
                  <a:pt x="1224" y="1164"/>
                </a:lnTo>
                <a:lnTo>
                  <a:pt x="1188" y="1164"/>
                </a:lnTo>
                <a:lnTo>
                  <a:pt x="1152" y="1164"/>
                </a:lnTo>
                <a:lnTo>
                  <a:pt x="1128" y="1200"/>
                </a:lnTo>
                <a:lnTo>
                  <a:pt x="1128" y="1236"/>
                </a:lnTo>
                <a:lnTo>
                  <a:pt x="1128" y="1272"/>
                </a:lnTo>
                <a:lnTo>
                  <a:pt x="1128" y="1308"/>
                </a:lnTo>
                <a:lnTo>
                  <a:pt x="1128" y="1344"/>
                </a:lnTo>
                <a:lnTo>
                  <a:pt x="1128" y="1380"/>
                </a:lnTo>
                <a:lnTo>
                  <a:pt x="1128" y="1416"/>
                </a:lnTo>
                <a:lnTo>
                  <a:pt x="1128" y="1452"/>
                </a:lnTo>
                <a:lnTo>
                  <a:pt x="1128" y="1488"/>
                </a:lnTo>
                <a:lnTo>
                  <a:pt x="1128" y="1524"/>
                </a:lnTo>
                <a:lnTo>
                  <a:pt x="1104" y="1560"/>
                </a:lnTo>
                <a:lnTo>
                  <a:pt x="1104" y="1596"/>
                </a:lnTo>
                <a:lnTo>
                  <a:pt x="1104" y="1632"/>
                </a:lnTo>
                <a:lnTo>
                  <a:pt x="1104" y="1668"/>
                </a:lnTo>
                <a:lnTo>
                  <a:pt x="1104" y="1704"/>
                </a:lnTo>
                <a:lnTo>
                  <a:pt x="1104" y="1740"/>
                </a:lnTo>
                <a:lnTo>
                  <a:pt x="1104" y="1776"/>
                </a:lnTo>
                <a:lnTo>
                  <a:pt x="1104" y="1812"/>
                </a:lnTo>
                <a:lnTo>
                  <a:pt x="1104" y="1848"/>
                </a:lnTo>
                <a:lnTo>
                  <a:pt x="1104" y="1884"/>
                </a:lnTo>
                <a:lnTo>
                  <a:pt x="1104" y="1920"/>
                </a:lnTo>
                <a:lnTo>
                  <a:pt x="1116" y="1956"/>
                </a:lnTo>
                <a:lnTo>
                  <a:pt x="1116" y="1992"/>
                </a:lnTo>
                <a:lnTo>
                  <a:pt x="1116" y="2028"/>
                </a:lnTo>
                <a:lnTo>
                  <a:pt x="1116" y="2064"/>
                </a:lnTo>
                <a:lnTo>
                  <a:pt x="1116" y="2100"/>
                </a:lnTo>
                <a:lnTo>
                  <a:pt x="1116" y="2136"/>
                </a:lnTo>
                <a:lnTo>
                  <a:pt x="1116" y="2172"/>
                </a:lnTo>
                <a:lnTo>
                  <a:pt x="1116" y="2208"/>
                </a:lnTo>
                <a:lnTo>
                  <a:pt x="1116" y="2244"/>
                </a:lnTo>
                <a:lnTo>
                  <a:pt x="1116" y="2280"/>
                </a:lnTo>
                <a:lnTo>
                  <a:pt x="1128" y="2316"/>
                </a:lnTo>
                <a:lnTo>
                  <a:pt x="1164" y="2328"/>
                </a:lnTo>
                <a:lnTo>
                  <a:pt x="1200" y="2328"/>
                </a:lnTo>
                <a:lnTo>
                  <a:pt x="1236" y="2340"/>
                </a:lnTo>
                <a:lnTo>
                  <a:pt x="1272" y="2364"/>
                </a:lnTo>
                <a:lnTo>
                  <a:pt x="1308" y="2388"/>
                </a:lnTo>
                <a:lnTo>
                  <a:pt x="1344" y="2412"/>
                </a:lnTo>
                <a:lnTo>
                  <a:pt x="1368" y="2448"/>
                </a:lnTo>
                <a:lnTo>
                  <a:pt x="1392" y="2484"/>
                </a:lnTo>
                <a:lnTo>
                  <a:pt x="1392" y="2520"/>
                </a:lnTo>
                <a:lnTo>
                  <a:pt x="1392" y="2556"/>
                </a:lnTo>
                <a:lnTo>
                  <a:pt x="1404" y="2592"/>
                </a:lnTo>
                <a:lnTo>
                  <a:pt x="1404" y="2628"/>
                </a:lnTo>
                <a:lnTo>
                  <a:pt x="1404" y="2664"/>
                </a:lnTo>
                <a:lnTo>
                  <a:pt x="1404" y="2700"/>
                </a:lnTo>
                <a:lnTo>
                  <a:pt x="1392" y="2736"/>
                </a:lnTo>
                <a:lnTo>
                  <a:pt x="1356" y="2760"/>
                </a:lnTo>
                <a:lnTo>
                  <a:pt x="1320" y="2760"/>
                </a:lnTo>
                <a:lnTo>
                  <a:pt x="1284" y="2760"/>
                </a:lnTo>
                <a:lnTo>
                  <a:pt x="1248" y="2760"/>
                </a:lnTo>
                <a:lnTo>
                  <a:pt x="1212" y="2760"/>
                </a:lnTo>
                <a:lnTo>
                  <a:pt x="1176" y="2760"/>
                </a:lnTo>
                <a:lnTo>
                  <a:pt x="1140" y="2760"/>
                </a:lnTo>
                <a:lnTo>
                  <a:pt x="1104" y="2760"/>
                </a:lnTo>
                <a:lnTo>
                  <a:pt x="1068" y="2760"/>
                </a:lnTo>
                <a:lnTo>
                  <a:pt x="1032" y="2760"/>
                </a:lnTo>
                <a:lnTo>
                  <a:pt x="996" y="2760"/>
                </a:lnTo>
                <a:lnTo>
                  <a:pt x="960" y="2748"/>
                </a:lnTo>
                <a:lnTo>
                  <a:pt x="924" y="2736"/>
                </a:lnTo>
                <a:lnTo>
                  <a:pt x="888" y="2724"/>
                </a:lnTo>
                <a:lnTo>
                  <a:pt x="852" y="2700"/>
                </a:lnTo>
                <a:lnTo>
                  <a:pt x="816" y="2676"/>
                </a:lnTo>
                <a:lnTo>
                  <a:pt x="816" y="2640"/>
                </a:lnTo>
                <a:lnTo>
                  <a:pt x="804" y="2604"/>
                </a:lnTo>
                <a:lnTo>
                  <a:pt x="804" y="2568"/>
                </a:lnTo>
                <a:lnTo>
                  <a:pt x="804" y="2532"/>
                </a:lnTo>
                <a:lnTo>
                  <a:pt x="816" y="2496"/>
                </a:lnTo>
                <a:lnTo>
                  <a:pt x="840" y="2460"/>
                </a:lnTo>
                <a:lnTo>
                  <a:pt x="864" y="2424"/>
                </a:lnTo>
                <a:lnTo>
                  <a:pt x="900" y="2400"/>
                </a:lnTo>
                <a:lnTo>
                  <a:pt x="924" y="2364"/>
                </a:lnTo>
                <a:lnTo>
                  <a:pt x="960" y="2352"/>
                </a:lnTo>
                <a:lnTo>
                  <a:pt x="996" y="2328"/>
                </a:lnTo>
                <a:lnTo>
                  <a:pt x="1032" y="2304"/>
                </a:lnTo>
                <a:lnTo>
                  <a:pt x="1044" y="2268"/>
                </a:lnTo>
                <a:lnTo>
                  <a:pt x="1044" y="2232"/>
                </a:lnTo>
                <a:lnTo>
                  <a:pt x="1044" y="2196"/>
                </a:lnTo>
                <a:lnTo>
                  <a:pt x="1044" y="2160"/>
                </a:lnTo>
                <a:lnTo>
                  <a:pt x="1044" y="2124"/>
                </a:lnTo>
                <a:lnTo>
                  <a:pt x="1032" y="2088"/>
                </a:lnTo>
                <a:lnTo>
                  <a:pt x="1032" y="2052"/>
                </a:lnTo>
                <a:lnTo>
                  <a:pt x="1032" y="2016"/>
                </a:lnTo>
                <a:lnTo>
                  <a:pt x="1044" y="1980"/>
                </a:lnTo>
                <a:lnTo>
                  <a:pt x="1056" y="1944"/>
                </a:lnTo>
                <a:lnTo>
                  <a:pt x="1056" y="1908"/>
                </a:lnTo>
                <a:lnTo>
                  <a:pt x="1056" y="1872"/>
                </a:lnTo>
                <a:lnTo>
                  <a:pt x="1056" y="1836"/>
                </a:lnTo>
                <a:lnTo>
                  <a:pt x="1056" y="1800"/>
                </a:lnTo>
                <a:lnTo>
                  <a:pt x="1056" y="1764"/>
                </a:lnTo>
                <a:lnTo>
                  <a:pt x="1056" y="1728"/>
                </a:lnTo>
                <a:lnTo>
                  <a:pt x="1056" y="1692"/>
                </a:lnTo>
                <a:lnTo>
                  <a:pt x="1056" y="1656"/>
                </a:lnTo>
                <a:lnTo>
                  <a:pt x="1056" y="1620"/>
                </a:lnTo>
                <a:lnTo>
                  <a:pt x="1056" y="1584"/>
                </a:lnTo>
                <a:lnTo>
                  <a:pt x="1056" y="1548"/>
                </a:lnTo>
                <a:lnTo>
                  <a:pt x="1056" y="1512"/>
                </a:lnTo>
                <a:lnTo>
                  <a:pt x="1056" y="1476"/>
                </a:lnTo>
                <a:lnTo>
                  <a:pt x="1056" y="1440"/>
                </a:lnTo>
                <a:lnTo>
                  <a:pt x="1056" y="1404"/>
                </a:lnTo>
                <a:lnTo>
                  <a:pt x="1032" y="1368"/>
                </a:lnTo>
                <a:lnTo>
                  <a:pt x="996" y="1344"/>
                </a:lnTo>
                <a:lnTo>
                  <a:pt x="960" y="1332"/>
                </a:lnTo>
                <a:lnTo>
                  <a:pt x="924" y="1320"/>
                </a:lnTo>
                <a:lnTo>
                  <a:pt x="888" y="1308"/>
                </a:lnTo>
                <a:lnTo>
                  <a:pt x="852" y="1284"/>
                </a:lnTo>
                <a:lnTo>
                  <a:pt x="816" y="1284"/>
                </a:lnTo>
                <a:lnTo>
                  <a:pt x="780" y="1272"/>
                </a:lnTo>
                <a:lnTo>
                  <a:pt x="744" y="1272"/>
                </a:lnTo>
                <a:lnTo>
                  <a:pt x="708" y="1272"/>
                </a:lnTo>
                <a:lnTo>
                  <a:pt x="672" y="1272"/>
                </a:lnTo>
                <a:lnTo>
                  <a:pt x="636" y="1272"/>
                </a:lnTo>
                <a:lnTo>
                  <a:pt x="600" y="1272"/>
                </a:lnTo>
                <a:lnTo>
                  <a:pt x="564" y="1272"/>
                </a:lnTo>
                <a:lnTo>
                  <a:pt x="528" y="1272"/>
                </a:lnTo>
                <a:lnTo>
                  <a:pt x="504" y="1308"/>
                </a:lnTo>
                <a:lnTo>
                  <a:pt x="480" y="1344"/>
                </a:lnTo>
                <a:lnTo>
                  <a:pt x="444" y="1368"/>
                </a:lnTo>
                <a:lnTo>
                  <a:pt x="408" y="1380"/>
                </a:lnTo>
                <a:lnTo>
                  <a:pt x="372" y="1404"/>
                </a:lnTo>
                <a:lnTo>
                  <a:pt x="336" y="1416"/>
                </a:lnTo>
                <a:lnTo>
                  <a:pt x="300" y="1428"/>
                </a:lnTo>
                <a:lnTo>
                  <a:pt x="264" y="1428"/>
                </a:lnTo>
                <a:lnTo>
                  <a:pt x="228" y="1428"/>
                </a:lnTo>
                <a:lnTo>
                  <a:pt x="192" y="1428"/>
                </a:lnTo>
                <a:lnTo>
                  <a:pt x="168" y="1392"/>
                </a:lnTo>
                <a:lnTo>
                  <a:pt x="156" y="1356"/>
                </a:lnTo>
                <a:lnTo>
                  <a:pt x="132" y="1320"/>
                </a:lnTo>
                <a:lnTo>
                  <a:pt x="132" y="1284"/>
                </a:lnTo>
                <a:lnTo>
                  <a:pt x="120" y="1248"/>
                </a:lnTo>
                <a:lnTo>
                  <a:pt x="120" y="1212"/>
                </a:lnTo>
                <a:lnTo>
                  <a:pt x="120" y="1176"/>
                </a:lnTo>
                <a:lnTo>
                  <a:pt x="156" y="1152"/>
                </a:lnTo>
                <a:lnTo>
                  <a:pt x="180" y="1116"/>
                </a:lnTo>
                <a:lnTo>
                  <a:pt x="216" y="1104"/>
                </a:lnTo>
                <a:lnTo>
                  <a:pt x="252" y="1092"/>
                </a:lnTo>
                <a:lnTo>
                  <a:pt x="288" y="1080"/>
                </a:lnTo>
                <a:lnTo>
                  <a:pt x="324" y="1068"/>
                </a:lnTo>
                <a:lnTo>
                  <a:pt x="360" y="1068"/>
                </a:lnTo>
                <a:lnTo>
                  <a:pt x="396" y="1080"/>
                </a:lnTo>
                <a:lnTo>
                  <a:pt x="432" y="1104"/>
                </a:lnTo>
                <a:lnTo>
                  <a:pt x="456" y="1140"/>
                </a:lnTo>
                <a:lnTo>
                  <a:pt x="468" y="1176"/>
                </a:lnTo>
                <a:lnTo>
                  <a:pt x="504" y="1188"/>
                </a:lnTo>
                <a:lnTo>
                  <a:pt x="540" y="1188"/>
                </a:lnTo>
                <a:lnTo>
                  <a:pt x="576" y="1200"/>
                </a:lnTo>
                <a:lnTo>
                  <a:pt x="612" y="1200"/>
                </a:lnTo>
                <a:lnTo>
                  <a:pt x="648" y="1200"/>
                </a:lnTo>
                <a:lnTo>
                  <a:pt x="684" y="1200"/>
                </a:lnTo>
                <a:lnTo>
                  <a:pt x="720" y="1200"/>
                </a:lnTo>
                <a:lnTo>
                  <a:pt x="756" y="1212"/>
                </a:lnTo>
                <a:lnTo>
                  <a:pt x="792" y="1212"/>
                </a:lnTo>
                <a:lnTo>
                  <a:pt x="828" y="1212"/>
                </a:lnTo>
                <a:lnTo>
                  <a:pt x="864" y="1212"/>
                </a:lnTo>
                <a:lnTo>
                  <a:pt x="900" y="1212"/>
                </a:lnTo>
                <a:lnTo>
                  <a:pt x="936" y="1212"/>
                </a:lnTo>
                <a:lnTo>
                  <a:pt x="972" y="1212"/>
                </a:lnTo>
                <a:lnTo>
                  <a:pt x="1008" y="1200"/>
                </a:lnTo>
                <a:lnTo>
                  <a:pt x="1020" y="1164"/>
                </a:lnTo>
                <a:lnTo>
                  <a:pt x="1044" y="1128"/>
                </a:lnTo>
                <a:lnTo>
                  <a:pt x="1044" y="1092"/>
                </a:lnTo>
                <a:lnTo>
                  <a:pt x="1044" y="1056"/>
                </a:lnTo>
                <a:lnTo>
                  <a:pt x="1044" y="1020"/>
                </a:lnTo>
                <a:lnTo>
                  <a:pt x="1044" y="984"/>
                </a:lnTo>
                <a:lnTo>
                  <a:pt x="1044" y="948"/>
                </a:lnTo>
                <a:lnTo>
                  <a:pt x="1044" y="912"/>
                </a:lnTo>
                <a:lnTo>
                  <a:pt x="1044" y="876"/>
                </a:lnTo>
                <a:lnTo>
                  <a:pt x="1044" y="840"/>
                </a:lnTo>
                <a:lnTo>
                  <a:pt x="1044" y="804"/>
                </a:lnTo>
                <a:lnTo>
                  <a:pt x="1044" y="768"/>
                </a:lnTo>
                <a:lnTo>
                  <a:pt x="1044" y="732"/>
                </a:lnTo>
                <a:lnTo>
                  <a:pt x="1044" y="696"/>
                </a:lnTo>
                <a:lnTo>
                  <a:pt x="1044" y="660"/>
                </a:lnTo>
                <a:lnTo>
                  <a:pt x="1044" y="624"/>
                </a:lnTo>
                <a:lnTo>
                  <a:pt x="1044" y="588"/>
                </a:lnTo>
                <a:lnTo>
                  <a:pt x="1044" y="552"/>
                </a:lnTo>
                <a:lnTo>
                  <a:pt x="1044" y="516"/>
                </a:lnTo>
                <a:lnTo>
                  <a:pt x="1044" y="480"/>
                </a:lnTo>
                <a:lnTo>
                  <a:pt x="1044" y="444"/>
                </a:lnTo>
                <a:lnTo>
                  <a:pt x="1044" y="408"/>
                </a:lnTo>
                <a:lnTo>
                  <a:pt x="1044" y="372"/>
                </a:lnTo>
                <a:lnTo>
                  <a:pt x="1032" y="336"/>
                </a:lnTo>
                <a:lnTo>
                  <a:pt x="996" y="324"/>
                </a:lnTo>
                <a:lnTo>
                  <a:pt x="960" y="324"/>
                </a:lnTo>
                <a:lnTo>
                  <a:pt x="924" y="324"/>
                </a:lnTo>
                <a:lnTo>
                  <a:pt x="924" y="360"/>
                </a:lnTo>
                <a:lnTo>
                  <a:pt x="924" y="396"/>
                </a:lnTo>
                <a:lnTo>
                  <a:pt x="924" y="432"/>
                </a:lnTo>
                <a:lnTo>
                  <a:pt x="912" y="468"/>
                </a:lnTo>
                <a:lnTo>
                  <a:pt x="912" y="504"/>
                </a:lnTo>
                <a:lnTo>
                  <a:pt x="900" y="540"/>
                </a:lnTo>
                <a:lnTo>
                  <a:pt x="900" y="576"/>
                </a:lnTo>
                <a:lnTo>
                  <a:pt x="912" y="612"/>
                </a:lnTo>
                <a:lnTo>
                  <a:pt x="924" y="600"/>
                </a:lnTo>
              </a:path>
            </a:pathLst>
          </a:custGeom>
          <a:solidFill>
            <a:srgbClr val="F39FD1"/>
          </a:solidFill>
          <a:ln w="5080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56"/>
          <p:cNvSpPr txBox="1"/>
          <p:nvPr/>
        </p:nvSpPr>
        <p:spPr>
          <a:xfrm>
            <a:off x="6400801" y="762000"/>
            <a:ext cx="2041525" cy="6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spAutoFit/>
          </a:bodyPr>
          <a:lstStyle/>
          <a:p>
            <a:pPr>
              <a:buClr>
                <a:srgbClr val="00279F"/>
              </a:buClr>
              <a:buSzPts val="2000"/>
            </a:pPr>
            <a:r>
              <a:rPr lang="en-US" sz="2000" b="1">
                <a:solidFill>
                  <a:srgbClr val="00279F"/>
                </a:solidFill>
                <a:latin typeface="Arial"/>
                <a:ea typeface="Arial"/>
                <a:cs typeface="Arial"/>
                <a:sym typeface="Arial"/>
              </a:rPr>
              <a:t>amino acid</a:t>
            </a:r>
            <a:endParaRPr/>
          </a:p>
          <a:p>
            <a:pPr>
              <a:buClr>
                <a:srgbClr val="00279F"/>
              </a:buClr>
              <a:buSzPts val="2000"/>
            </a:pPr>
            <a:r>
              <a:rPr lang="en-US" sz="2000" b="1">
                <a:solidFill>
                  <a:srgbClr val="00279F"/>
                </a:solidFill>
                <a:latin typeface="Arial"/>
                <a:ea typeface="Arial"/>
                <a:cs typeface="Arial"/>
                <a:sym typeface="Arial"/>
              </a:rPr>
              <a:t>attachment site</a:t>
            </a:r>
            <a:endParaRPr/>
          </a:p>
        </p:txBody>
      </p:sp>
      <p:cxnSp>
        <p:nvCxnSpPr>
          <p:cNvPr id="861" name="Google Shape;861;p56"/>
          <p:cNvCxnSpPr/>
          <p:nvPr/>
        </p:nvCxnSpPr>
        <p:spPr>
          <a:xfrm flipH="1">
            <a:off x="7980362" y="5754687"/>
            <a:ext cx="177800" cy="20320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862" name="Google Shape;862;p56"/>
          <p:cNvCxnSpPr/>
          <p:nvPr/>
        </p:nvCxnSpPr>
        <p:spPr>
          <a:xfrm>
            <a:off x="8437562" y="5830887"/>
            <a:ext cx="0" cy="25400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863" name="Google Shape;863;p56"/>
          <p:cNvCxnSpPr/>
          <p:nvPr/>
        </p:nvCxnSpPr>
        <p:spPr>
          <a:xfrm>
            <a:off x="8818562" y="5830887"/>
            <a:ext cx="0" cy="25400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864" name="Google Shape;864;p56"/>
          <p:cNvCxnSpPr/>
          <p:nvPr/>
        </p:nvCxnSpPr>
        <p:spPr>
          <a:xfrm>
            <a:off x="9072562" y="5754687"/>
            <a:ext cx="254000" cy="17780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865" name="Google Shape;865;p56"/>
          <p:cNvSpPr txBox="1"/>
          <p:nvPr/>
        </p:nvSpPr>
        <p:spPr>
          <a:xfrm>
            <a:off x="8118476" y="5761037"/>
            <a:ext cx="36512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spAutoFit/>
          </a:bodyPr>
          <a:lstStyle/>
          <a:p>
            <a:pPr>
              <a:buClr>
                <a:schemeClr val="dk1"/>
              </a:buClr>
              <a:buSzPts val="2000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endParaRPr/>
          </a:p>
        </p:txBody>
      </p:sp>
      <p:sp>
        <p:nvSpPr>
          <p:cNvPr id="866" name="Google Shape;866;p56"/>
          <p:cNvSpPr txBox="1"/>
          <p:nvPr/>
        </p:nvSpPr>
        <p:spPr>
          <a:xfrm>
            <a:off x="8423276" y="5761037"/>
            <a:ext cx="36512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spAutoFit/>
          </a:bodyPr>
          <a:lstStyle/>
          <a:p>
            <a:pPr>
              <a:buClr>
                <a:schemeClr val="dk1"/>
              </a:buClr>
              <a:buSzPts val="2000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867" name="Google Shape;867;p56"/>
          <p:cNvSpPr txBox="1"/>
          <p:nvPr/>
        </p:nvSpPr>
        <p:spPr>
          <a:xfrm>
            <a:off x="8804276" y="5761037"/>
            <a:ext cx="36512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spAutoFit/>
          </a:bodyPr>
          <a:lstStyle/>
          <a:p>
            <a:pPr>
              <a:buClr>
                <a:schemeClr val="dk1"/>
              </a:buClr>
              <a:buSzPts val="2000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/>
          </a:p>
        </p:txBody>
      </p:sp>
      <p:sp>
        <p:nvSpPr>
          <p:cNvPr id="868" name="Google Shape;868;p56"/>
          <p:cNvSpPr txBox="1"/>
          <p:nvPr/>
        </p:nvSpPr>
        <p:spPr>
          <a:xfrm>
            <a:off x="7848599" y="6161087"/>
            <a:ext cx="1635125" cy="4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spAutoFit/>
          </a:bodyPr>
          <a:lstStyle/>
          <a:p>
            <a:pPr>
              <a:buClr>
                <a:schemeClr val="accent2"/>
              </a:buClr>
              <a:buSzPts val="2400"/>
            </a:pPr>
            <a:r>
              <a:rPr lang="en-US" sz="2400" b="1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anticodon</a:t>
            </a:r>
            <a:endParaRPr dirty="0"/>
          </a:p>
        </p:txBody>
      </p:sp>
      <p:cxnSp>
        <p:nvCxnSpPr>
          <p:cNvPr id="869" name="Google Shape;869;p56"/>
          <p:cNvCxnSpPr/>
          <p:nvPr/>
        </p:nvCxnSpPr>
        <p:spPr>
          <a:xfrm>
            <a:off x="8615362" y="1690687"/>
            <a:ext cx="101600" cy="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870" name="Google Shape;870;p56"/>
          <p:cNvCxnSpPr/>
          <p:nvPr/>
        </p:nvCxnSpPr>
        <p:spPr>
          <a:xfrm>
            <a:off x="8615362" y="1995487"/>
            <a:ext cx="101600" cy="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871" name="Google Shape;871;p56"/>
          <p:cNvCxnSpPr/>
          <p:nvPr/>
        </p:nvCxnSpPr>
        <p:spPr>
          <a:xfrm>
            <a:off x="8615362" y="2300287"/>
            <a:ext cx="101600" cy="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872" name="Google Shape;872;p56"/>
          <p:cNvCxnSpPr/>
          <p:nvPr/>
        </p:nvCxnSpPr>
        <p:spPr>
          <a:xfrm>
            <a:off x="7620000" y="1447801"/>
            <a:ext cx="804862" cy="230187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873" name="Google Shape;873;p56"/>
          <p:cNvCxnSpPr/>
          <p:nvPr/>
        </p:nvCxnSpPr>
        <p:spPr>
          <a:xfrm>
            <a:off x="8767762" y="1843087"/>
            <a:ext cx="177800" cy="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</p:cxnSp>
      <p:grpSp>
        <p:nvGrpSpPr>
          <p:cNvPr id="874" name="Google Shape;874;p56"/>
          <p:cNvGrpSpPr/>
          <p:nvPr/>
        </p:nvGrpSpPr>
        <p:grpSpPr>
          <a:xfrm>
            <a:off x="9031287" y="1609725"/>
            <a:ext cx="1504950" cy="393700"/>
            <a:chOff x="4729" y="1014"/>
            <a:chExt cx="948" cy="248"/>
          </a:xfrm>
        </p:grpSpPr>
        <p:sp>
          <p:nvSpPr>
            <p:cNvPr id="875" name="Google Shape;875;p56"/>
            <p:cNvSpPr txBox="1"/>
            <p:nvPr/>
          </p:nvSpPr>
          <p:spPr>
            <a:xfrm>
              <a:off x="4729" y="1065"/>
              <a:ext cx="935" cy="183"/>
            </a:xfrm>
            <a:prstGeom prst="rect">
              <a:avLst/>
            </a:prstGeom>
            <a:solidFill>
              <a:schemeClr val="accent1"/>
            </a:solidFill>
            <a:ln w="508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56"/>
            <p:cNvSpPr txBox="1"/>
            <p:nvPr/>
          </p:nvSpPr>
          <p:spPr>
            <a:xfrm>
              <a:off x="4800" y="1014"/>
              <a:ext cx="877" cy="2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2000"/>
              </a:pPr>
              <a:r>
                <a:rPr lang="en-US" sz="20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methionine</a:t>
              </a: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8725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57"/>
          <p:cNvSpPr txBox="1">
            <a:spLocks noGrp="1"/>
          </p:cNvSpPr>
          <p:nvPr>
            <p:ph type="title" idx="4294967295"/>
          </p:nvPr>
        </p:nvSpPr>
        <p:spPr>
          <a:xfrm>
            <a:off x="2209800" y="228600"/>
            <a:ext cx="7772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3200"/>
            </a:pPr>
            <a:r>
              <a:rPr lang="en-US" sz="3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Ribosomal RNA (rRNA)</a:t>
            </a:r>
            <a:endParaRPr/>
          </a:p>
        </p:txBody>
      </p:sp>
      <p:sp>
        <p:nvSpPr>
          <p:cNvPr id="884" name="Google Shape;884;p57"/>
          <p:cNvSpPr txBox="1">
            <a:spLocks noGrp="1"/>
          </p:cNvSpPr>
          <p:nvPr>
            <p:ph type="body" idx="4294967295"/>
          </p:nvPr>
        </p:nvSpPr>
        <p:spPr>
          <a:xfrm>
            <a:off x="1524000" y="762000"/>
            <a:ext cx="57150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Made up of rRNA is </a:t>
            </a:r>
            <a:r>
              <a:rPr lang="en-US" b="1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100 to 3000 nucleotides</a:t>
            </a:r>
            <a:r>
              <a:rPr lang="en-US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long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560"/>
              </a:spcBef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Made inside the </a:t>
            </a:r>
            <a:r>
              <a:rPr lang="en-US" b="1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nucleus</a:t>
            </a:r>
            <a:r>
              <a:rPr lang="en-US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a cell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560"/>
              </a:spcBef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Associates with </a:t>
            </a:r>
            <a:r>
              <a:rPr lang="en-US" b="1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proteins to form ribosomes</a:t>
            </a:r>
            <a:endParaRPr/>
          </a:p>
        </p:txBody>
      </p:sp>
      <p:pic>
        <p:nvPicPr>
          <p:cNvPr id="885" name="Google Shape;885;p57" descr="70SnKmode8_tRN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2300" y="838200"/>
            <a:ext cx="36957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57"/>
          <p:cNvSpPr txBox="1"/>
          <p:nvPr/>
        </p:nvSpPr>
        <p:spPr>
          <a:xfrm>
            <a:off x="2133600" y="3429001"/>
            <a:ext cx="777240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ctr" anchorCtr="0">
            <a:noAutofit/>
          </a:bodyPr>
          <a:lstStyle/>
          <a:p>
            <a:pPr algn="ctr">
              <a:buClr>
                <a:schemeClr val="dk2"/>
              </a:buClr>
              <a:buSzPts val="3200"/>
            </a:pPr>
            <a:r>
              <a:rPr lang="en-US" sz="3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Ribosomes</a:t>
            </a:r>
            <a:endParaRPr/>
          </a:p>
        </p:txBody>
      </p:sp>
      <p:sp>
        <p:nvSpPr>
          <p:cNvPr id="887" name="Google Shape;887;p57"/>
          <p:cNvSpPr txBox="1"/>
          <p:nvPr/>
        </p:nvSpPr>
        <p:spPr>
          <a:xfrm>
            <a:off x="1905000" y="4038600"/>
            <a:ext cx="79248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342900" indent="-342900"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Made of a </a:t>
            </a:r>
            <a:r>
              <a:rPr lang="en-US" sz="2400" b="1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large and small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subunit</a:t>
            </a:r>
            <a:endParaRPr/>
          </a:p>
          <a:p>
            <a:pPr marL="342900" indent="-342900">
              <a:spcBef>
                <a:spcPts val="480"/>
              </a:spcBef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Composed of </a:t>
            </a:r>
            <a:r>
              <a:rPr lang="en-US" sz="2400" b="1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rRNA (40%)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US" sz="2400" b="1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proteins (60%)</a:t>
            </a:r>
            <a:endParaRPr/>
          </a:p>
          <a:p>
            <a:pPr marL="342900" indent="-342900">
              <a:spcBef>
                <a:spcPts val="480"/>
              </a:spcBef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Have </a:t>
            </a:r>
            <a:r>
              <a:rPr lang="en-US" sz="2400" b="1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two sites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tRNA attachment --- </a:t>
            </a:r>
            <a:r>
              <a:rPr lang="en-US" sz="2400" b="1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 and 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0967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58"/>
          <p:cNvSpPr txBox="1">
            <a:spLocks noGrp="1"/>
          </p:cNvSpPr>
          <p:nvPr>
            <p:ph type="title" idx="4294967295"/>
          </p:nvPr>
        </p:nvSpPr>
        <p:spPr>
          <a:xfrm>
            <a:off x="1981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3200"/>
            </a:pP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Ribosomes</a:t>
            </a:r>
            <a:endParaRPr/>
          </a:p>
        </p:txBody>
      </p:sp>
      <p:sp>
        <p:nvSpPr>
          <p:cNvPr id="895" name="Google Shape;895;p58"/>
          <p:cNvSpPr txBox="1">
            <a:spLocks noGrp="1"/>
          </p:cNvSpPr>
          <p:nvPr>
            <p:ph type="body" idx="4294967295"/>
          </p:nvPr>
        </p:nvSpPr>
        <p:spPr>
          <a:xfrm>
            <a:off x="2209800" y="24384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3200"/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896" name="Google Shape;896;p58"/>
          <p:cNvSpPr/>
          <p:nvPr/>
        </p:nvSpPr>
        <p:spPr>
          <a:xfrm>
            <a:off x="3486151" y="1905001"/>
            <a:ext cx="5583237" cy="3563937"/>
          </a:xfrm>
          <a:custGeom>
            <a:avLst/>
            <a:gdLst/>
            <a:ahLst/>
            <a:cxnLst/>
            <a:rect l="l" t="t" r="r" b="b"/>
            <a:pathLst>
              <a:path w="3517" h="2245" extrusionOk="0">
                <a:moveTo>
                  <a:pt x="348" y="2208"/>
                </a:moveTo>
                <a:lnTo>
                  <a:pt x="324" y="2172"/>
                </a:lnTo>
                <a:lnTo>
                  <a:pt x="288" y="2136"/>
                </a:lnTo>
                <a:lnTo>
                  <a:pt x="252" y="2100"/>
                </a:lnTo>
                <a:lnTo>
                  <a:pt x="216" y="2052"/>
                </a:lnTo>
                <a:lnTo>
                  <a:pt x="192" y="2016"/>
                </a:lnTo>
                <a:lnTo>
                  <a:pt x="168" y="1980"/>
                </a:lnTo>
                <a:lnTo>
                  <a:pt x="144" y="1944"/>
                </a:lnTo>
                <a:lnTo>
                  <a:pt x="132" y="1908"/>
                </a:lnTo>
                <a:lnTo>
                  <a:pt x="108" y="1872"/>
                </a:lnTo>
                <a:lnTo>
                  <a:pt x="96" y="1836"/>
                </a:lnTo>
                <a:lnTo>
                  <a:pt x="72" y="1800"/>
                </a:lnTo>
                <a:lnTo>
                  <a:pt x="60" y="1764"/>
                </a:lnTo>
                <a:lnTo>
                  <a:pt x="48" y="1716"/>
                </a:lnTo>
                <a:lnTo>
                  <a:pt x="36" y="1680"/>
                </a:lnTo>
                <a:lnTo>
                  <a:pt x="24" y="1644"/>
                </a:lnTo>
                <a:lnTo>
                  <a:pt x="12" y="1608"/>
                </a:lnTo>
                <a:lnTo>
                  <a:pt x="12" y="1560"/>
                </a:lnTo>
                <a:lnTo>
                  <a:pt x="0" y="1464"/>
                </a:lnTo>
                <a:lnTo>
                  <a:pt x="0" y="1392"/>
                </a:lnTo>
                <a:lnTo>
                  <a:pt x="0" y="1320"/>
                </a:lnTo>
                <a:lnTo>
                  <a:pt x="0" y="1224"/>
                </a:lnTo>
                <a:lnTo>
                  <a:pt x="0" y="1152"/>
                </a:lnTo>
                <a:lnTo>
                  <a:pt x="0" y="1080"/>
                </a:lnTo>
                <a:lnTo>
                  <a:pt x="0" y="984"/>
                </a:lnTo>
                <a:lnTo>
                  <a:pt x="0" y="912"/>
                </a:lnTo>
                <a:lnTo>
                  <a:pt x="0" y="840"/>
                </a:lnTo>
                <a:lnTo>
                  <a:pt x="0" y="768"/>
                </a:lnTo>
                <a:lnTo>
                  <a:pt x="0" y="696"/>
                </a:lnTo>
                <a:lnTo>
                  <a:pt x="12" y="600"/>
                </a:lnTo>
                <a:lnTo>
                  <a:pt x="12" y="528"/>
                </a:lnTo>
                <a:lnTo>
                  <a:pt x="24" y="480"/>
                </a:lnTo>
                <a:lnTo>
                  <a:pt x="48" y="444"/>
                </a:lnTo>
                <a:lnTo>
                  <a:pt x="60" y="408"/>
                </a:lnTo>
                <a:lnTo>
                  <a:pt x="84" y="372"/>
                </a:lnTo>
                <a:lnTo>
                  <a:pt x="120" y="336"/>
                </a:lnTo>
                <a:lnTo>
                  <a:pt x="156" y="312"/>
                </a:lnTo>
                <a:lnTo>
                  <a:pt x="192" y="276"/>
                </a:lnTo>
                <a:lnTo>
                  <a:pt x="228" y="252"/>
                </a:lnTo>
                <a:lnTo>
                  <a:pt x="264" y="228"/>
                </a:lnTo>
                <a:lnTo>
                  <a:pt x="312" y="192"/>
                </a:lnTo>
                <a:lnTo>
                  <a:pt x="360" y="168"/>
                </a:lnTo>
                <a:lnTo>
                  <a:pt x="456" y="144"/>
                </a:lnTo>
                <a:lnTo>
                  <a:pt x="504" y="120"/>
                </a:lnTo>
                <a:lnTo>
                  <a:pt x="552" y="108"/>
                </a:lnTo>
                <a:lnTo>
                  <a:pt x="624" y="96"/>
                </a:lnTo>
                <a:lnTo>
                  <a:pt x="672" y="84"/>
                </a:lnTo>
                <a:lnTo>
                  <a:pt x="768" y="72"/>
                </a:lnTo>
                <a:lnTo>
                  <a:pt x="804" y="60"/>
                </a:lnTo>
                <a:lnTo>
                  <a:pt x="852" y="48"/>
                </a:lnTo>
                <a:lnTo>
                  <a:pt x="948" y="36"/>
                </a:lnTo>
                <a:lnTo>
                  <a:pt x="1044" y="24"/>
                </a:lnTo>
                <a:lnTo>
                  <a:pt x="1116" y="24"/>
                </a:lnTo>
                <a:lnTo>
                  <a:pt x="1164" y="12"/>
                </a:lnTo>
                <a:lnTo>
                  <a:pt x="1212" y="0"/>
                </a:lnTo>
                <a:lnTo>
                  <a:pt x="1308" y="0"/>
                </a:lnTo>
                <a:lnTo>
                  <a:pt x="1380" y="0"/>
                </a:lnTo>
                <a:lnTo>
                  <a:pt x="1476" y="0"/>
                </a:lnTo>
                <a:lnTo>
                  <a:pt x="1548" y="0"/>
                </a:lnTo>
                <a:lnTo>
                  <a:pt x="1668" y="0"/>
                </a:lnTo>
                <a:lnTo>
                  <a:pt x="1740" y="0"/>
                </a:lnTo>
                <a:lnTo>
                  <a:pt x="1836" y="0"/>
                </a:lnTo>
                <a:lnTo>
                  <a:pt x="1932" y="0"/>
                </a:lnTo>
                <a:lnTo>
                  <a:pt x="2028" y="12"/>
                </a:lnTo>
                <a:lnTo>
                  <a:pt x="2124" y="24"/>
                </a:lnTo>
                <a:lnTo>
                  <a:pt x="2196" y="24"/>
                </a:lnTo>
                <a:lnTo>
                  <a:pt x="2268" y="24"/>
                </a:lnTo>
                <a:lnTo>
                  <a:pt x="2340" y="24"/>
                </a:lnTo>
                <a:lnTo>
                  <a:pt x="2412" y="36"/>
                </a:lnTo>
                <a:lnTo>
                  <a:pt x="2484" y="36"/>
                </a:lnTo>
                <a:lnTo>
                  <a:pt x="2556" y="48"/>
                </a:lnTo>
                <a:lnTo>
                  <a:pt x="2628" y="48"/>
                </a:lnTo>
                <a:lnTo>
                  <a:pt x="2676" y="72"/>
                </a:lnTo>
                <a:lnTo>
                  <a:pt x="2748" y="84"/>
                </a:lnTo>
                <a:lnTo>
                  <a:pt x="2820" y="96"/>
                </a:lnTo>
                <a:lnTo>
                  <a:pt x="2868" y="120"/>
                </a:lnTo>
                <a:lnTo>
                  <a:pt x="2964" y="156"/>
                </a:lnTo>
                <a:lnTo>
                  <a:pt x="3060" y="180"/>
                </a:lnTo>
                <a:lnTo>
                  <a:pt x="3144" y="216"/>
                </a:lnTo>
                <a:lnTo>
                  <a:pt x="3180" y="252"/>
                </a:lnTo>
                <a:lnTo>
                  <a:pt x="3252" y="324"/>
                </a:lnTo>
                <a:lnTo>
                  <a:pt x="3288" y="360"/>
                </a:lnTo>
                <a:lnTo>
                  <a:pt x="3324" y="456"/>
                </a:lnTo>
                <a:lnTo>
                  <a:pt x="3372" y="504"/>
                </a:lnTo>
                <a:lnTo>
                  <a:pt x="3396" y="540"/>
                </a:lnTo>
                <a:lnTo>
                  <a:pt x="3420" y="576"/>
                </a:lnTo>
                <a:lnTo>
                  <a:pt x="3444" y="624"/>
                </a:lnTo>
                <a:lnTo>
                  <a:pt x="3468" y="672"/>
                </a:lnTo>
                <a:lnTo>
                  <a:pt x="3480" y="720"/>
                </a:lnTo>
                <a:lnTo>
                  <a:pt x="3492" y="816"/>
                </a:lnTo>
                <a:lnTo>
                  <a:pt x="3492" y="888"/>
                </a:lnTo>
                <a:lnTo>
                  <a:pt x="3504" y="960"/>
                </a:lnTo>
                <a:lnTo>
                  <a:pt x="3516" y="1032"/>
                </a:lnTo>
                <a:lnTo>
                  <a:pt x="3516" y="1104"/>
                </a:lnTo>
                <a:lnTo>
                  <a:pt x="3516" y="1176"/>
                </a:lnTo>
                <a:lnTo>
                  <a:pt x="3516" y="1248"/>
                </a:lnTo>
                <a:lnTo>
                  <a:pt x="3516" y="1320"/>
                </a:lnTo>
                <a:lnTo>
                  <a:pt x="3516" y="1416"/>
                </a:lnTo>
                <a:lnTo>
                  <a:pt x="3516" y="1488"/>
                </a:lnTo>
                <a:lnTo>
                  <a:pt x="3516" y="1524"/>
                </a:lnTo>
                <a:lnTo>
                  <a:pt x="3516" y="1572"/>
                </a:lnTo>
                <a:lnTo>
                  <a:pt x="3516" y="1608"/>
                </a:lnTo>
                <a:lnTo>
                  <a:pt x="3504" y="1704"/>
                </a:lnTo>
                <a:lnTo>
                  <a:pt x="3492" y="1752"/>
                </a:lnTo>
                <a:lnTo>
                  <a:pt x="3468" y="1800"/>
                </a:lnTo>
                <a:lnTo>
                  <a:pt x="3456" y="1836"/>
                </a:lnTo>
                <a:lnTo>
                  <a:pt x="3432" y="1884"/>
                </a:lnTo>
                <a:lnTo>
                  <a:pt x="3408" y="1932"/>
                </a:lnTo>
                <a:lnTo>
                  <a:pt x="3384" y="1980"/>
                </a:lnTo>
                <a:lnTo>
                  <a:pt x="3348" y="2016"/>
                </a:lnTo>
                <a:lnTo>
                  <a:pt x="3324" y="2052"/>
                </a:lnTo>
                <a:lnTo>
                  <a:pt x="3276" y="2100"/>
                </a:lnTo>
                <a:lnTo>
                  <a:pt x="3240" y="2124"/>
                </a:lnTo>
                <a:lnTo>
                  <a:pt x="3204" y="2160"/>
                </a:lnTo>
                <a:lnTo>
                  <a:pt x="3168" y="2184"/>
                </a:lnTo>
                <a:lnTo>
                  <a:pt x="3132" y="2208"/>
                </a:lnTo>
                <a:lnTo>
                  <a:pt x="3096" y="2208"/>
                </a:lnTo>
                <a:lnTo>
                  <a:pt x="3024" y="2208"/>
                </a:lnTo>
                <a:lnTo>
                  <a:pt x="2988" y="2208"/>
                </a:lnTo>
                <a:lnTo>
                  <a:pt x="2952" y="2208"/>
                </a:lnTo>
                <a:lnTo>
                  <a:pt x="2916" y="2208"/>
                </a:lnTo>
                <a:lnTo>
                  <a:pt x="2868" y="2208"/>
                </a:lnTo>
                <a:lnTo>
                  <a:pt x="2796" y="2208"/>
                </a:lnTo>
                <a:lnTo>
                  <a:pt x="2676" y="2208"/>
                </a:lnTo>
                <a:lnTo>
                  <a:pt x="2640" y="2208"/>
                </a:lnTo>
                <a:lnTo>
                  <a:pt x="2592" y="2208"/>
                </a:lnTo>
                <a:lnTo>
                  <a:pt x="2496" y="2208"/>
                </a:lnTo>
                <a:lnTo>
                  <a:pt x="2460" y="2208"/>
                </a:lnTo>
                <a:lnTo>
                  <a:pt x="2364" y="2208"/>
                </a:lnTo>
                <a:lnTo>
                  <a:pt x="2316" y="2196"/>
                </a:lnTo>
                <a:lnTo>
                  <a:pt x="2268" y="2196"/>
                </a:lnTo>
                <a:lnTo>
                  <a:pt x="2220" y="2196"/>
                </a:lnTo>
                <a:lnTo>
                  <a:pt x="2184" y="2196"/>
                </a:lnTo>
                <a:lnTo>
                  <a:pt x="2136" y="2196"/>
                </a:lnTo>
                <a:lnTo>
                  <a:pt x="2088" y="2196"/>
                </a:lnTo>
                <a:lnTo>
                  <a:pt x="2040" y="2196"/>
                </a:lnTo>
                <a:lnTo>
                  <a:pt x="2004" y="2196"/>
                </a:lnTo>
                <a:lnTo>
                  <a:pt x="1968" y="2196"/>
                </a:lnTo>
                <a:lnTo>
                  <a:pt x="1920" y="2208"/>
                </a:lnTo>
                <a:lnTo>
                  <a:pt x="1884" y="2208"/>
                </a:lnTo>
                <a:lnTo>
                  <a:pt x="1848" y="2208"/>
                </a:lnTo>
                <a:lnTo>
                  <a:pt x="1812" y="2220"/>
                </a:lnTo>
                <a:lnTo>
                  <a:pt x="1776" y="2220"/>
                </a:lnTo>
                <a:lnTo>
                  <a:pt x="1740" y="2220"/>
                </a:lnTo>
                <a:lnTo>
                  <a:pt x="1704" y="2220"/>
                </a:lnTo>
                <a:lnTo>
                  <a:pt x="1668" y="2220"/>
                </a:lnTo>
                <a:lnTo>
                  <a:pt x="1632" y="2220"/>
                </a:lnTo>
                <a:lnTo>
                  <a:pt x="1596" y="2220"/>
                </a:lnTo>
                <a:lnTo>
                  <a:pt x="1560" y="2220"/>
                </a:lnTo>
                <a:lnTo>
                  <a:pt x="1524" y="2220"/>
                </a:lnTo>
                <a:lnTo>
                  <a:pt x="1452" y="2220"/>
                </a:lnTo>
                <a:lnTo>
                  <a:pt x="1380" y="2232"/>
                </a:lnTo>
                <a:lnTo>
                  <a:pt x="1284" y="2232"/>
                </a:lnTo>
                <a:lnTo>
                  <a:pt x="1188" y="2244"/>
                </a:lnTo>
                <a:lnTo>
                  <a:pt x="1140" y="2244"/>
                </a:lnTo>
                <a:lnTo>
                  <a:pt x="1092" y="2244"/>
                </a:lnTo>
                <a:lnTo>
                  <a:pt x="1056" y="2244"/>
                </a:lnTo>
                <a:lnTo>
                  <a:pt x="1020" y="2244"/>
                </a:lnTo>
                <a:lnTo>
                  <a:pt x="984" y="2244"/>
                </a:lnTo>
                <a:lnTo>
                  <a:pt x="948" y="2244"/>
                </a:lnTo>
                <a:lnTo>
                  <a:pt x="912" y="2244"/>
                </a:lnTo>
                <a:lnTo>
                  <a:pt x="876" y="2244"/>
                </a:lnTo>
                <a:lnTo>
                  <a:pt x="828" y="2244"/>
                </a:lnTo>
                <a:lnTo>
                  <a:pt x="792" y="2244"/>
                </a:lnTo>
                <a:lnTo>
                  <a:pt x="756" y="2244"/>
                </a:lnTo>
                <a:lnTo>
                  <a:pt x="708" y="2244"/>
                </a:lnTo>
                <a:lnTo>
                  <a:pt x="672" y="2244"/>
                </a:lnTo>
                <a:lnTo>
                  <a:pt x="636" y="2244"/>
                </a:lnTo>
                <a:lnTo>
                  <a:pt x="600" y="2244"/>
                </a:lnTo>
                <a:lnTo>
                  <a:pt x="564" y="2232"/>
                </a:lnTo>
                <a:lnTo>
                  <a:pt x="528" y="2232"/>
                </a:lnTo>
                <a:lnTo>
                  <a:pt x="492" y="2232"/>
                </a:lnTo>
                <a:lnTo>
                  <a:pt x="456" y="2220"/>
                </a:lnTo>
                <a:lnTo>
                  <a:pt x="420" y="2220"/>
                </a:lnTo>
                <a:lnTo>
                  <a:pt x="384" y="2220"/>
                </a:lnTo>
                <a:lnTo>
                  <a:pt x="348" y="2208"/>
                </a:lnTo>
              </a:path>
            </a:pathLst>
          </a:custGeom>
          <a:solidFill>
            <a:srgbClr val="A2C1FE"/>
          </a:solidFill>
          <a:ln w="5080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58"/>
          <p:cNvSpPr/>
          <p:nvPr/>
        </p:nvSpPr>
        <p:spPr>
          <a:xfrm>
            <a:off x="3581401" y="5372101"/>
            <a:ext cx="5449887" cy="1201737"/>
          </a:xfrm>
          <a:custGeom>
            <a:avLst/>
            <a:gdLst/>
            <a:ahLst/>
            <a:cxnLst/>
            <a:rect l="l" t="t" r="r" b="b"/>
            <a:pathLst>
              <a:path w="3433" h="757" extrusionOk="0">
                <a:moveTo>
                  <a:pt x="3408" y="264"/>
                </a:moveTo>
                <a:lnTo>
                  <a:pt x="3372" y="252"/>
                </a:lnTo>
                <a:lnTo>
                  <a:pt x="3336" y="240"/>
                </a:lnTo>
                <a:lnTo>
                  <a:pt x="3300" y="216"/>
                </a:lnTo>
                <a:lnTo>
                  <a:pt x="3264" y="192"/>
                </a:lnTo>
                <a:lnTo>
                  <a:pt x="3228" y="180"/>
                </a:lnTo>
                <a:lnTo>
                  <a:pt x="3192" y="156"/>
                </a:lnTo>
                <a:lnTo>
                  <a:pt x="3156" y="132"/>
                </a:lnTo>
                <a:lnTo>
                  <a:pt x="3120" y="108"/>
                </a:lnTo>
                <a:lnTo>
                  <a:pt x="3084" y="84"/>
                </a:lnTo>
                <a:lnTo>
                  <a:pt x="3048" y="72"/>
                </a:lnTo>
                <a:lnTo>
                  <a:pt x="3012" y="48"/>
                </a:lnTo>
                <a:lnTo>
                  <a:pt x="2976" y="48"/>
                </a:lnTo>
                <a:lnTo>
                  <a:pt x="2940" y="36"/>
                </a:lnTo>
                <a:lnTo>
                  <a:pt x="2904" y="24"/>
                </a:lnTo>
                <a:lnTo>
                  <a:pt x="2868" y="12"/>
                </a:lnTo>
                <a:lnTo>
                  <a:pt x="2832" y="0"/>
                </a:lnTo>
                <a:lnTo>
                  <a:pt x="2796" y="0"/>
                </a:lnTo>
                <a:lnTo>
                  <a:pt x="2760" y="0"/>
                </a:lnTo>
                <a:lnTo>
                  <a:pt x="2724" y="12"/>
                </a:lnTo>
                <a:lnTo>
                  <a:pt x="2688" y="24"/>
                </a:lnTo>
                <a:lnTo>
                  <a:pt x="2640" y="24"/>
                </a:lnTo>
                <a:lnTo>
                  <a:pt x="2604" y="24"/>
                </a:lnTo>
                <a:lnTo>
                  <a:pt x="2568" y="24"/>
                </a:lnTo>
                <a:lnTo>
                  <a:pt x="2532" y="24"/>
                </a:lnTo>
                <a:lnTo>
                  <a:pt x="2496" y="24"/>
                </a:lnTo>
                <a:lnTo>
                  <a:pt x="2460" y="24"/>
                </a:lnTo>
                <a:lnTo>
                  <a:pt x="2424" y="24"/>
                </a:lnTo>
                <a:lnTo>
                  <a:pt x="2388" y="24"/>
                </a:lnTo>
                <a:lnTo>
                  <a:pt x="2352" y="24"/>
                </a:lnTo>
                <a:lnTo>
                  <a:pt x="2316" y="24"/>
                </a:lnTo>
                <a:lnTo>
                  <a:pt x="2280" y="24"/>
                </a:lnTo>
                <a:lnTo>
                  <a:pt x="2244" y="24"/>
                </a:lnTo>
                <a:lnTo>
                  <a:pt x="2208" y="24"/>
                </a:lnTo>
                <a:lnTo>
                  <a:pt x="2172" y="24"/>
                </a:lnTo>
                <a:lnTo>
                  <a:pt x="2136" y="24"/>
                </a:lnTo>
                <a:lnTo>
                  <a:pt x="2100" y="24"/>
                </a:lnTo>
                <a:lnTo>
                  <a:pt x="2064" y="24"/>
                </a:lnTo>
                <a:lnTo>
                  <a:pt x="2028" y="24"/>
                </a:lnTo>
                <a:lnTo>
                  <a:pt x="1992" y="24"/>
                </a:lnTo>
                <a:lnTo>
                  <a:pt x="1956" y="24"/>
                </a:lnTo>
                <a:lnTo>
                  <a:pt x="1920" y="24"/>
                </a:lnTo>
                <a:lnTo>
                  <a:pt x="1884" y="24"/>
                </a:lnTo>
                <a:lnTo>
                  <a:pt x="1848" y="24"/>
                </a:lnTo>
                <a:lnTo>
                  <a:pt x="1812" y="24"/>
                </a:lnTo>
                <a:lnTo>
                  <a:pt x="1776" y="24"/>
                </a:lnTo>
                <a:lnTo>
                  <a:pt x="1740" y="24"/>
                </a:lnTo>
                <a:lnTo>
                  <a:pt x="1704" y="24"/>
                </a:lnTo>
                <a:lnTo>
                  <a:pt x="1668" y="24"/>
                </a:lnTo>
                <a:lnTo>
                  <a:pt x="1632" y="24"/>
                </a:lnTo>
                <a:lnTo>
                  <a:pt x="1584" y="24"/>
                </a:lnTo>
                <a:lnTo>
                  <a:pt x="1536" y="24"/>
                </a:lnTo>
                <a:lnTo>
                  <a:pt x="1488" y="24"/>
                </a:lnTo>
                <a:lnTo>
                  <a:pt x="1452" y="24"/>
                </a:lnTo>
                <a:lnTo>
                  <a:pt x="1416" y="24"/>
                </a:lnTo>
                <a:lnTo>
                  <a:pt x="1380" y="24"/>
                </a:lnTo>
                <a:lnTo>
                  <a:pt x="1344" y="24"/>
                </a:lnTo>
                <a:lnTo>
                  <a:pt x="1308" y="24"/>
                </a:lnTo>
                <a:lnTo>
                  <a:pt x="1272" y="24"/>
                </a:lnTo>
                <a:lnTo>
                  <a:pt x="1236" y="24"/>
                </a:lnTo>
                <a:lnTo>
                  <a:pt x="1200" y="24"/>
                </a:lnTo>
                <a:lnTo>
                  <a:pt x="1164" y="24"/>
                </a:lnTo>
                <a:lnTo>
                  <a:pt x="1128" y="24"/>
                </a:lnTo>
                <a:lnTo>
                  <a:pt x="1092" y="24"/>
                </a:lnTo>
                <a:lnTo>
                  <a:pt x="1056" y="24"/>
                </a:lnTo>
                <a:lnTo>
                  <a:pt x="1020" y="24"/>
                </a:lnTo>
                <a:lnTo>
                  <a:pt x="984" y="24"/>
                </a:lnTo>
                <a:lnTo>
                  <a:pt x="888" y="24"/>
                </a:lnTo>
                <a:lnTo>
                  <a:pt x="816" y="24"/>
                </a:lnTo>
                <a:lnTo>
                  <a:pt x="768" y="24"/>
                </a:lnTo>
                <a:lnTo>
                  <a:pt x="732" y="24"/>
                </a:lnTo>
                <a:lnTo>
                  <a:pt x="696" y="24"/>
                </a:lnTo>
                <a:lnTo>
                  <a:pt x="660" y="24"/>
                </a:lnTo>
                <a:lnTo>
                  <a:pt x="624" y="24"/>
                </a:lnTo>
                <a:lnTo>
                  <a:pt x="588" y="24"/>
                </a:lnTo>
                <a:lnTo>
                  <a:pt x="552" y="24"/>
                </a:lnTo>
                <a:lnTo>
                  <a:pt x="516" y="24"/>
                </a:lnTo>
                <a:lnTo>
                  <a:pt x="480" y="24"/>
                </a:lnTo>
                <a:lnTo>
                  <a:pt x="444" y="24"/>
                </a:lnTo>
                <a:lnTo>
                  <a:pt x="408" y="24"/>
                </a:lnTo>
                <a:lnTo>
                  <a:pt x="372" y="24"/>
                </a:lnTo>
                <a:lnTo>
                  <a:pt x="336" y="24"/>
                </a:lnTo>
                <a:lnTo>
                  <a:pt x="300" y="24"/>
                </a:lnTo>
                <a:lnTo>
                  <a:pt x="264" y="24"/>
                </a:lnTo>
                <a:lnTo>
                  <a:pt x="228" y="36"/>
                </a:lnTo>
                <a:lnTo>
                  <a:pt x="192" y="48"/>
                </a:lnTo>
                <a:lnTo>
                  <a:pt x="156" y="72"/>
                </a:lnTo>
                <a:lnTo>
                  <a:pt x="144" y="108"/>
                </a:lnTo>
                <a:lnTo>
                  <a:pt x="120" y="144"/>
                </a:lnTo>
                <a:lnTo>
                  <a:pt x="96" y="180"/>
                </a:lnTo>
                <a:lnTo>
                  <a:pt x="84" y="216"/>
                </a:lnTo>
                <a:lnTo>
                  <a:pt x="60" y="252"/>
                </a:lnTo>
                <a:lnTo>
                  <a:pt x="48" y="288"/>
                </a:lnTo>
                <a:lnTo>
                  <a:pt x="36" y="324"/>
                </a:lnTo>
                <a:lnTo>
                  <a:pt x="24" y="360"/>
                </a:lnTo>
                <a:lnTo>
                  <a:pt x="12" y="396"/>
                </a:lnTo>
                <a:lnTo>
                  <a:pt x="0" y="432"/>
                </a:lnTo>
                <a:lnTo>
                  <a:pt x="0" y="468"/>
                </a:lnTo>
                <a:lnTo>
                  <a:pt x="0" y="504"/>
                </a:lnTo>
                <a:lnTo>
                  <a:pt x="0" y="540"/>
                </a:lnTo>
                <a:lnTo>
                  <a:pt x="36" y="564"/>
                </a:lnTo>
                <a:lnTo>
                  <a:pt x="72" y="576"/>
                </a:lnTo>
                <a:lnTo>
                  <a:pt x="108" y="588"/>
                </a:lnTo>
                <a:lnTo>
                  <a:pt x="144" y="600"/>
                </a:lnTo>
                <a:lnTo>
                  <a:pt x="180" y="612"/>
                </a:lnTo>
                <a:lnTo>
                  <a:pt x="216" y="624"/>
                </a:lnTo>
                <a:lnTo>
                  <a:pt x="252" y="636"/>
                </a:lnTo>
                <a:lnTo>
                  <a:pt x="288" y="648"/>
                </a:lnTo>
                <a:lnTo>
                  <a:pt x="336" y="660"/>
                </a:lnTo>
                <a:lnTo>
                  <a:pt x="372" y="672"/>
                </a:lnTo>
                <a:lnTo>
                  <a:pt x="468" y="672"/>
                </a:lnTo>
                <a:lnTo>
                  <a:pt x="516" y="696"/>
                </a:lnTo>
                <a:lnTo>
                  <a:pt x="588" y="696"/>
                </a:lnTo>
                <a:lnTo>
                  <a:pt x="660" y="696"/>
                </a:lnTo>
                <a:lnTo>
                  <a:pt x="708" y="708"/>
                </a:lnTo>
                <a:lnTo>
                  <a:pt x="756" y="720"/>
                </a:lnTo>
                <a:lnTo>
                  <a:pt x="792" y="720"/>
                </a:lnTo>
                <a:lnTo>
                  <a:pt x="828" y="732"/>
                </a:lnTo>
                <a:lnTo>
                  <a:pt x="876" y="732"/>
                </a:lnTo>
                <a:lnTo>
                  <a:pt x="924" y="732"/>
                </a:lnTo>
                <a:lnTo>
                  <a:pt x="960" y="732"/>
                </a:lnTo>
                <a:lnTo>
                  <a:pt x="1008" y="732"/>
                </a:lnTo>
                <a:lnTo>
                  <a:pt x="1104" y="732"/>
                </a:lnTo>
                <a:lnTo>
                  <a:pt x="1152" y="744"/>
                </a:lnTo>
                <a:lnTo>
                  <a:pt x="1224" y="744"/>
                </a:lnTo>
                <a:lnTo>
                  <a:pt x="1320" y="744"/>
                </a:lnTo>
                <a:lnTo>
                  <a:pt x="1368" y="744"/>
                </a:lnTo>
                <a:lnTo>
                  <a:pt x="1416" y="744"/>
                </a:lnTo>
                <a:lnTo>
                  <a:pt x="1464" y="744"/>
                </a:lnTo>
                <a:lnTo>
                  <a:pt x="1512" y="744"/>
                </a:lnTo>
                <a:lnTo>
                  <a:pt x="1596" y="744"/>
                </a:lnTo>
                <a:lnTo>
                  <a:pt x="1632" y="744"/>
                </a:lnTo>
                <a:lnTo>
                  <a:pt x="1728" y="744"/>
                </a:lnTo>
                <a:lnTo>
                  <a:pt x="1776" y="744"/>
                </a:lnTo>
                <a:lnTo>
                  <a:pt x="1812" y="744"/>
                </a:lnTo>
                <a:lnTo>
                  <a:pt x="1848" y="744"/>
                </a:lnTo>
                <a:lnTo>
                  <a:pt x="1884" y="744"/>
                </a:lnTo>
                <a:lnTo>
                  <a:pt x="1920" y="744"/>
                </a:lnTo>
                <a:lnTo>
                  <a:pt x="1956" y="756"/>
                </a:lnTo>
                <a:lnTo>
                  <a:pt x="1992" y="756"/>
                </a:lnTo>
                <a:lnTo>
                  <a:pt x="2028" y="756"/>
                </a:lnTo>
                <a:lnTo>
                  <a:pt x="2064" y="756"/>
                </a:lnTo>
                <a:lnTo>
                  <a:pt x="2100" y="756"/>
                </a:lnTo>
                <a:lnTo>
                  <a:pt x="2136" y="756"/>
                </a:lnTo>
                <a:lnTo>
                  <a:pt x="2172" y="756"/>
                </a:lnTo>
                <a:lnTo>
                  <a:pt x="2208" y="756"/>
                </a:lnTo>
                <a:lnTo>
                  <a:pt x="2256" y="756"/>
                </a:lnTo>
                <a:lnTo>
                  <a:pt x="2292" y="756"/>
                </a:lnTo>
                <a:lnTo>
                  <a:pt x="2328" y="756"/>
                </a:lnTo>
                <a:lnTo>
                  <a:pt x="2364" y="756"/>
                </a:lnTo>
                <a:lnTo>
                  <a:pt x="2400" y="756"/>
                </a:lnTo>
                <a:lnTo>
                  <a:pt x="2436" y="756"/>
                </a:lnTo>
                <a:lnTo>
                  <a:pt x="2472" y="756"/>
                </a:lnTo>
                <a:lnTo>
                  <a:pt x="2508" y="756"/>
                </a:lnTo>
                <a:lnTo>
                  <a:pt x="2544" y="756"/>
                </a:lnTo>
                <a:lnTo>
                  <a:pt x="2580" y="756"/>
                </a:lnTo>
                <a:lnTo>
                  <a:pt x="2616" y="756"/>
                </a:lnTo>
                <a:lnTo>
                  <a:pt x="2652" y="756"/>
                </a:lnTo>
                <a:lnTo>
                  <a:pt x="2688" y="756"/>
                </a:lnTo>
                <a:lnTo>
                  <a:pt x="2736" y="744"/>
                </a:lnTo>
                <a:lnTo>
                  <a:pt x="2784" y="732"/>
                </a:lnTo>
                <a:lnTo>
                  <a:pt x="2832" y="732"/>
                </a:lnTo>
                <a:lnTo>
                  <a:pt x="2868" y="720"/>
                </a:lnTo>
                <a:lnTo>
                  <a:pt x="2904" y="720"/>
                </a:lnTo>
                <a:lnTo>
                  <a:pt x="2952" y="708"/>
                </a:lnTo>
                <a:lnTo>
                  <a:pt x="2988" y="696"/>
                </a:lnTo>
                <a:lnTo>
                  <a:pt x="3024" y="696"/>
                </a:lnTo>
                <a:lnTo>
                  <a:pt x="3060" y="684"/>
                </a:lnTo>
                <a:lnTo>
                  <a:pt x="3096" y="672"/>
                </a:lnTo>
                <a:lnTo>
                  <a:pt x="3144" y="648"/>
                </a:lnTo>
                <a:lnTo>
                  <a:pt x="3180" y="636"/>
                </a:lnTo>
                <a:lnTo>
                  <a:pt x="3216" y="624"/>
                </a:lnTo>
                <a:lnTo>
                  <a:pt x="3252" y="612"/>
                </a:lnTo>
                <a:lnTo>
                  <a:pt x="3288" y="588"/>
                </a:lnTo>
                <a:lnTo>
                  <a:pt x="3324" y="564"/>
                </a:lnTo>
                <a:lnTo>
                  <a:pt x="3360" y="540"/>
                </a:lnTo>
                <a:lnTo>
                  <a:pt x="3384" y="504"/>
                </a:lnTo>
                <a:lnTo>
                  <a:pt x="3408" y="468"/>
                </a:lnTo>
                <a:lnTo>
                  <a:pt x="3420" y="432"/>
                </a:lnTo>
                <a:lnTo>
                  <a:pt x="3432" y="396"/>
                </a:lnTo>
                <a:lnTo>
                  <a:pt x="3432" y="360"/>
                </a:lnTo>
                <a:lnTo>
                  <a:pt x="3432" y="324"/>
                </a:lnTo>
                <a:lnTo>
                  <a:pt x="3420" y="288"/>
                </a:lnTo>
                <a:lnTo>
                  <a:pt x="3384" y="264"/>
                </a:lnTo>
                <a:lnTo>
                  <a:pt x="3408" y="264"/>
                </a:lnTo>
              </a:path>
            </a:pathLst>
          </a:custGeom>
          <a:solidFill>
            <a:srgbClr val="A2C1FE"/>
          </a:solidFill>
          <a:ln w="5080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58"/>
          <p:cNvSpPr/>
          <p:nvPr/>
        </p:nvSpPr>
        <p:spPr>
          <a:xfrm>
            <a:off x="4292600" y="2387600"/>
            <a:ext cx="1701800" cy="3225800"/>
          </a:xfrm>
          <a:prstGeom prst="roundRect">
            <a:avLst>
              <a:gd name="adj" fmla="val 2699"/>
            </a:avLst>
          </a:prstGeom>
          <a:solidFill>
            <a:srgbClr val="F39FD1"/>
          </a:solidFill>
          <a:ln w="508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58"/>
          <p:cNvSpPr/>
          <p:nvPr/>
        </p:nvSpPr>
        <p:spPr>
          <a:xfrm>
            <a:off x="6121400" y="2387600"/>
            <a:ext cx="1701800" cy="3225800"/>
          </a:xfrm>
          <a:prstGeom prst="roundRect">
            <a:avLst>
              <a:gd name="adj" fmla="val 2699"/>
            </a:avLst>
          </a:prstGeom>
          <a:solidFill>
            <a:srgbClr val="F39FD1"/>
          </a:solidFill>
          <a:ln w="508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58"/>
          <p:cNvSpPr txBox="1"/>
          <p:nvPr/>
        </p:nvSpPr>
        <p:spPr>
          <a:xfrm>
            <a:off x="4633913" y="2895600"/>
            <a:ext cx="1019175" cy="118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en-US"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P</a:t>
            </a:r>
            <a:endParaRPr/>
          </a:p>
          <a:p>
            <a:pPr>
              <a:buClr>
                <a:schemeClr val="dk1"/>
              </a:buClr>
              <a:buSzPts val="3600"/>
            </a:pPr>
            <a:r>
              <a:rPr lang="en-US"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Site</a:t>
            </a:r>
            <a:endParaRPr/>
          </a:p>
        </p:txBody>
      </p:sp>
      <p:sp>
        <p:nvSpPr>
          <p:cNvPr id="901" name="Google Shape;901;p58"/>
          <p:cNvSpPr txBox="1"/>
          <p:nvPr/>
        </p:nvSpPr>
        <p:spPr>
          <a:xfrm>
            <a:off x="6462713" y="2895600"/>
            <a:ext cx="1019175" cy="118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en-US"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A</a:t>
            </a:r>
            <a:endParaRPr/>
          </a:p>
          <a:p>
            <a:pPr>
              <a:buClr>
                <a:schemeClr val="dk1"/>
              </a:buClr>
              <a:buSzPts val="3600"/>
            </a:pPr>
            <a:r>
              <a:rPr lang="en-US"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Site</a:t>
            </a:r>
            <a:endParaRPr/>
          </a:p>
        </p:txBody>
      </p:sp>
      <p:sp>
        <p:nvSpPr>
          <p:cNvPr id="902" name="Google Shape;902;p58"/>
          <p:cNvSpPr txBox="1"/>
          <p:nvPr/>
        </p:nvSpPr>
        <p:spPr>
          <a:xfrm>
            <a:off x="2133601" y="2438400"/>
            <a:ext cx="1279525" cy="828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spAutoFit/>
          </a:bodyPr>
          <a:lstStyle/>
          <a:p>
            <a:pPr algn="ctr">
              <a:buClr>
                <a:schemeClr val="dk1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Large</a:t>
            </a:r>
            <a:endParaRPr/>
          </a:p>
          <a:p>
            <a:pPr algn="ctr">
              <a:buClr>
                <a:schemeClr val="dk1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subunit</a:t>
            </a:r>
            <a:endParaRPr/>
          </a:p>
        </p:txBody>
      </p:sp>
      <p:cxnSp>
        <p:nvCxnSpPr>
          <p:cNvPr id="903" name="Google Shape;903;p58"/>
          <p:cNvCxnSpPr/>
          <p:nvPr/>
        </p:nvCxnSpPr>
        <p:spPr>
          <a:xfrm>
            <a:off x="3276600" y="2895600"/>
            <a:ext cx="812800" cy="355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904" name="Google Shape;904;p58"/>
          <p:cNvSpPr txBox="1"/>
          <p:nvPr/>
        </p:nvSpPr>
        <p:spPr>
          <a:xfrm>
            <a:off x="2133601" y="5791200"/>
            <a:ext cx="1704975" cy="828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spAutoFit/>
          </a:bodyPr>
          <a:lstStyle/>
          <a:p>
            <a:pPr algn="ctr">
              <a:buClr>
                <a:schemeClr val="dk1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Small subunit</a:t>
            </a:r>
            <a:endParaRPr/>
          </a:p>
        </p:txBody>
      </p:sp>
      <p:cxnSp>
        <p:nvCxnSpPr>
          <p:cNvPr id="905" name="Google Shape;905;p58"/>
          <p:cNvCxnSpPr/>
          <p:nvPr/>
        </p:nvCxnSpPr>
        <p:spPr>
          <a:xfrm rot="10800000" flipH="1">
            <a:off x="3822700" y="6311900"/>
            <a:ext cx="1117600" cy="1778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grpSp>
        <p:nvGrpSpPr>
          <p:cNvPr id="906" name="Google Shape;906;p58"/>
          <p:cNvGrpSpPr/>
          <p:nvPr/>
        </p:nvGrpSpPr>
        <p:grpSpPr>
          <a:xfrm>
            <a:off x="4167187" y="5029200"/>
            <a:ext cx="6500812" cy="1003300"/>
            <a:chOff x="1600" y="3159"/>
            <a:chExt cx="4095" cy="632"/>
          </a:xfrm>
        </p:grpSpPr>
        <p:sp>
          <p:nvSpPr>
            <p:cNvPr id="907" name="Google Shape;907;p58"/>
            <p:cNvSpPr txBox="1"/>
            <p:nvPr/>
          </p:nvSpPr>
          <p:spPr>
            <a:xfrm>
              <a:off x="4993" y="3159"/>
              <a:ext cx="702" cy="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rgbClr val="A50021"/>
                </a:buClr>
                <a:buSzPts val="2400"/>
              </a:pPr>
              <a:r>
                <a:rPr lang="en-US" sz="2400" b="1">
                  <a:solidFill>
                    <a:srgbClr val="A50021"/>
                  </a:solidFill>
                  <a:latin typeface="Arial"/>
                  <a:ea typeface="Arial"/>
                  <a:cs typeface="Arial"/>
                  <a:sym typeface="Arial"/>
                </a:rPr>
                <a:t>mRNA</a:t>
              </a:r>
              <a:endParaRPr/>
            </a:p>
          </p:txBody>
        </p:sp>
        <p:sp>
          <p:nvSpPr>
            <p:cNvPr id="908" name="Google Shape;908;p58"/>
            <p:cNvSpPr txBox="1"/>
            <p:nvPr/>
          </p:nvSpPr>
          <p:spPr>
            <a:xfrm>
              <a:off x="1600" y="3472"/>
              <a:ext cx="4000" cy="256"/>
            </a:xfrm>
            <a:prstGeom prst="rect">
              <a:avLst/>
            </a:prstGeom>
            <a:solidFill>
              <a:schemeClr val="lt1"/>
            </a:solidFill>
            <a:ln w="508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09" name="Google Shape;909;p58"/>
            <p:cNvCxnSpPr/>
            <p:nvPr/>
          </p:nvCxnSpPr>
          <p:spPr>
            <a:xfrm>
              <a:off x="1728" y="3472"/>
              <a:ext cx="0" cy="256"/>
            </a:xfrm>
            <a:prstGeom prst="straightConnector1">
              <a:avLst/>
            </a:prstGeom>
            <a:noFill/>
            <a:ln w="50800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910" name="Google Shape;910;p58"/>
            <p:cNvCxnSpPr/>
            <p:nvPr/>
          </p:nvCxnSpPr>
          <p:spPr>
            <a:xfrm>
              <a:off x="2064" y="3472"/>
              <a:ext cx="0" cy="256"/>
            </a:xfrm>
            <a:prstGeom prst="straightConnector1">
              <a:avLst/>
            </a:prstGeom>
            <a:noFill/>
            <a:ln w="50800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911" name="Google Shape;911;p58"/>
            <p:cNvCxnSpPr/>
            <p:nvPr/>
          </p:nvCxnSpPr>
          <p:spPr>
            <a:xfrm>
              <a:off x="2448" y="3472"/>
              <a:ext cx="0" cy="256"/>
            </a:xfrm>
            <a:prstGeom prst="straightConnector1">
              <a:avLst/>
            </a:prstGeom>
            <a:noFill/>
            <a:ln w="50800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912" name="Google Shape;912;p58"/>
            <p:cNvCxnSpPr/>
            <p:nvPr/>
          </p:nvCxnSpPr>
          <p:spPr>
            <a:xfrm>
              <a:off x="2832" y="3472"/>
              <a:ext cx="0" cy="256"/>
            </a:xfrm>
            <a:prstGeom prst="straightConnector1">
              <a:avLst/>
            </a:prstGeom>
            <a:noFill/>
            <a:ln w="50800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913" name="Google Shape;913;p58"/>
            <p:cNvSpPr txBox="1"/>
            <p:nvPr/>
          </p:nvSpPr>
          <p:spPr>
            <a:xfrm>
              <a:off x="1767" y="3466"/>
              <a:ext cx="276" cy="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2800"/>
              </a:pPr>
              <a:r>
                <a:rPr lang="en-US" sz="2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</p:txBody>
        </p:sp>
        <p:sp>
          <p:nvSpPr>
            <p:cNvPr id="914" name="Google Shape;914;p58"/>
            <p:cNvSpPr txBox="1"/>
            <p:nvPr/>
          </p:nvSpPr>
          <p:spPr>
            <a:xfrm>
              <a:off x="2103" y="3466"/>
              <a:ext cx="276" cy="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2800"/>
              </a:pPr>
              <a:r>
                <a:rPr lang="en-US" sz="2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</a:t>
              </a:r>
              <a:endParaRPr/>
            </a:p>
          </p:txBody>
        </p:sp>
        <p:sp>
          <p:nvSpPr>
            <p:cNvPr id="915" name="Google Shape;915;p58"/>
            <p:cNvSpPr txBox="1"/>
            <p:nvPr/>
          </p:nvSpPr>
          <p:spPr>
            <a:xfrm>
              <a:off x="2439" y="3466"/>
              <a:ext cx="288" cy="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2800"/>
              </a:pPr>
              <a:r>
                <a:rPr lang="en-US" sz="2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endParaRPr/>
            </a:p>
          </p:txBody>
        </p:sp>
        <p:cxnSp>
          <p:nvCxnSpPr>
            <p:cNvPr id="916" name="Google Shape;916;p58"/>
            <p:cNvCxnSpPr/>
            <p:nvPr/>
          </p:nvCxnSpPr>
          <p:spPr>
            <a:xfrm>
              <a:off x="3216" y="3472"/>
              <a:ext cx="0" cy="256"/>
            </a:xfrm>
            <a:prstGeom prst="straightConnector1">
              <a:avLst/>
            </a:prstGeom>
            <a:noFill/>
            <a:ln w="50800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917" name="Google Shape;917;p58"/>
            <p:cNvCxnSpPr/>
            <p:nvPr/>
          </p:nvCxnSpPr>
          <p:spPr>
            <a:xfrm>
              <a:off x="3936" y="3472"/>
              <a:ext cx="0" cy="256"/>
            </a:xfrm>
            <a:prstGeom prst="straightConnector1">
              <a:avLst/>
            </a:prstGeom>
            <a:noFill/>
            <a:ln w="50800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918" name="Google Shape;918;p58"/>
            <p:cNvCxnSpPr/>
            <p:nvPr/>
          </p:nvCxnSpPr>
          <p:spPr>
            <a:xfrm>
              <a:off x="3600" y="3472"/>
              <a:ext cx="0" cy="256"/>
            </a:xfrm>
            <a:prstGeom prst="straightConnector1">
              <a:avLst/>
            </a:prstGeom>
            <a:noFill/>
            <a:ln w="50800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919" name="Google Shape;919;p58"/>
            <p:cNvSpPr txBox="1"/>
            <p:nvPr/>
          </p:nvSpPr>
          <p:spPr>
            <a:xfrm>
              <a:off x="2871" y="3466"/>
              <a:ext cx="276" cy="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2800"/>
              </a:pPr>
              <a:r>
                <a:rPr lang="en-US" sz="2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/>
            </a:p>
          </p:txBody>
        </p:sp>
        <p:sp>
          <p:nvSpPr>
            <p:cNvPr id="920" name="Google Shape;920;p58"/>
            <p:cNvSpPr txBox="1"/>
            <p:nvPr/>
          </p:nvSpPr>
          <p:spPr>
            <a:xfrm>
              <a:off x="3255" y="3466"/>
              <a:ext cx="276" cy="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2800"/>
              </a:pPr>
              <a:r>
                <a:rPr lang="en-US" sz="2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</a:t>
              </a:r>
              <a:endParaRPr/>
            </a:p>
          </p:txBody>
        </p:sp>
        <p:sp>
          <p:nvSpPr>
            <p:cNvPr id="921" name="Google Shape;921;p58"/>
            <p:cNvSpPr txBox="1"/>
            <p:nvPr/>
          </p:nvSpPr>
          <p:spPr>
            <a:xfrm>
              <a:off x="3639" y="3466"/>
              <a:ext cx="276" cy="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2800"/>
              </a:pPr>
              <a:r>
                <a:rPr lang="en-US" sz="2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</p:txBody>
        </p:sp>
        <p:cxnSp>
          <p:nvCxnSpPr>
            <p:cNvPr id="922" name="Google Shape;922;p58"/>
            <p:cNvCxnSpPr/>
            <p:nvPr/>
          </p:nvCxnSpPr>
          <p:spPr>
            <a:xfrm>
              <a:off x="4944" y="3472"/>
              <a:ext cx="0" cy="256"/>
            </a:xfrm>
            <a:prstGeom prst="straightConnector1">
              <a:avLst/>
            </a:prstGeom>
            <a:noFill/>
            <a:ln w="50800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923" name="Google Shape;923;p58"/>
            <p:cNvCxnSpPr/>
            <p:nvPr/>
          </p:nvCxnSpPr>
          <p:spPr>
            <a:xfrm>
              <a:off x="4608" y="3472"/>
              <a:ext cx="0" cy="256"/>
            </a:xfrm>
            <a:prstGeom prst="straightConnector1">
              <a:avLst/>
            </a:prstGeom>
            <a:noFill/>
            <a:ln w="50800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924" name="Google Shape;924;p58"/>
            <p:cNvCxnSpPr/>
            <p:nvPr/>
          </p:nvCxnSpPr>
          <p:spPr>
            <a:xfrm>
              <a:off x="4272" y="3472"/>
              <a:ext cx="0" cy="256"/>
            </a:xfrm>
            <a:prstGeom prst="straightConnector1">
              <a:avLst/>
            </a:prstGeom>
            <a:noFill/>
            <a:ln w="50800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925" name="Google Shape;925;p58"/>
            <p:cNvCxnSpPr/>
            <p:nvPr/>
          </p:nvCxnSpPr>
          <p:spPr>
            <a:xfrm>
              <a:off x="5280" y="3472"/>
              <a:ext cx="0" cy="256"/>
            </a:xfrm>
            <a:prstGeom prst="straightConnector1">
              <a:avLst/>
            </a:prstGeom>
            <a:noFill/>
            <a:ln w="50800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926" name="Google Shape;926;p58"/>
            <p:cNvSpPr txBox="1"/>
            <p:nvPr/>
          </p:nvSpPr>
          <p:spPr>
            <a:xfrm>
              <a:off x="3975" y="3466"/>
              <a:ext cx="276" cy="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2800"/>
              </a:pPr>
              <a:r>
                <a:rPr lang="en-US" sz="2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/>
            </a:p>
          </p:txBody>
        </p:sp>
        <p:sp>
          <p:nvSpPr>
            <p:cNvPr id="927" name="Google Shape;927;p58"/>
            <p:cNvSpPr txBox="1"/>
            <p:nvPr/>
          </p:nvSpPr>
          <p:spPr>
            <a:xfrm>
              <a:off x="4311" y="3466"/>
              <a:ext cx="276" cy="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2800"/>
              </a:pPr>
              <a:r>
                <a:rPr lang="en-US" sz="2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</a:t>
              </a:r>
              <a:endParaRPr/>
            </a:p>
          </p:txBody>
        </p:sp>
        <p:sp>
          <p:nvSpPr>
            <p:cNvPr id="928" name="Google Shape;928;p58"/>
            <p:cNvSpPr txBox="1"/>
            <p:nvPr/>
          </p:nvSpPr>
          <p:spPr>
            <a:xfrm>
              <a:off x="4647" y="3466"/>
              <a:ext cx="276" cy="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2800"/>
              </a:pPr>
              <a:r>
                <a:rPr lang="en-US" sz="2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</a:t>
              </a:r>
              <a:endParaRPr/>
            </a:p>
          </p:txBody>
        </p:sp>
        <p:sp>
          <p:nvSpPr>
            <p:cNvPr id="929" name="Google Shape;929;p58"/>
            <p:cNvSpPr txBox="1"/>
            <p:nvPr/>
          </p:nvSpPr>
          <p:spPr>
            <a:xfrm>
              <a:off x="4983" y="3466"/>
              <a:ext cx="276" cy="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2800"/>
              </a:pPr>
              <a:r>
                <a:rPr lang="en-US" sz="2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/>
            </a:p>
          </p:txBody>
        </p:sp>
        <p:sp>
          <p:nvSpPr>
            <p:cNvPr id="930" name="Google Shape;930;p58"/>
            <p:cNvSpPr txBox="1"/>
            <p:nvPr/>
          </p:nvSpPr>
          <p:spPr>
            <a:xfrm>
              <a:off x="5319" y="3466"/>
              <a:ext cx="288" cy="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>
                <a:buClr>
                  <a:schemeClr val="dk1"/>
                </a:buClr>
                <a:buSzPts val="2800"/>
              </a:pPr>
              <a:r>
                <a:rPr lang="en-US" sz="2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endParaRPr/>
            </a:p>
          </p:txBody>
        </p:sp>
      </p:grpSp>
      <p:sp>
        <p:nvSpPr>
          <p:cNvPr id="931" name="Google Shape;931;p58"/>
          <p:cNvSpPr txBox="1"/>
          <p:nvPr/>
        </p:nvSpPr>
        <p:spPr>
          <a:xfrm>
            <a:off x="8467724" y="846137"/>
            <a:ext cx="3724276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800"/>
            </a:pPr>
            <a:r>
              <a:rPr 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P= Peptide site</a:t>
            </a:r>
            <a:endParaRPr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Clr>
                <a:schemeClr val="dk1"/>
              </a:buClr>
              <a:buSzPts val="1800"/>
            </a:pPr>
            <a:r>
              <a:rPr 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A= Amino acid site</a:t>
            </a:r>
            <a:endParaRPr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7887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83426" y="650993"/>
            <a:ext cx="846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DNA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796249" y="2187678"/>
            <a:ext cx="909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RNA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3160465" y="3890392"/>
            <a:ext cx="18351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PROTEINS</a:t>
            </a:r>
            <a:endParaRPr lang="en-US" sz="3200" dirty="0"/>
          </a:p>
        </p:txBody>
      </p:sp>
      <p:sp>
        <p:nvSpPr>
          <p:cNvPr id="8" name="Curved Left Arrow 7"/>
          <p:cNvSpPr/>
          <p:nvPr/>
        </p:nvSpPr>
        <p:spPr>
          <a:xfrm>
            <a:off x="4827494" y="1122367"/>
            <a:ext cx="1189993" cy="157778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5002307" y="2772453"/>
            <a:ext cx="1015180" cy="170271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45896" y="1606940"/>
            <a:ext cx="1704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TRANSCRIPTION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125141" y="3316941"/>
            <a:ext cx="1493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TRANSLATION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4746812" y="820270"/>
            <a:ext cx="4303059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101988" y="450938"/>
            <a:ext cx="1405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REPLICATION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082146" y="614244"/>
            <a:ext cx="939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DNA</a:t>
            </a:r>
            <a:endParaRPr 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3261319" y="5188034"/>
            <a:ext cx="5014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CENTRAL DOGMA OF LIFE</a:t>
            </a:r>
            <a:endParaRPr lang="en-US" sz="3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1068586"/>
      </p:ext>
    </p:extLst>
  </p:cSld>
  <p:clrMapOvr>
    <a:masterClrMapping/>
  </p:clrMapOvr>
  <p:transition>
    <p:dissolv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0"/>
          <p:cNvSpPr txBox="1">
            <a:spLocks noGrp="1"/>
          </p:cNvSpPr>
          <p:nvPr>
            <p:ph type="title" idx="4294967295"/>
          </p:nvPr>
        </p:nvSpPr>
        <p:spPr>
          <a:xfrm>
            <a:off x="2209800" y="15240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3200"/>
            </a:pPr>
            <a:r>
              <a:rPr lang="en-US" sz="3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Genes &amp; Proteins</a:t>
            </a:r>
            <a:endParaRPr/>
          </a:p>
        </p:txBody>
      </p:sp>
      <p:sp>
        <p:nvSpPr>
          <p:cNvPr id="654" name="Google Shape;654;p50"/>
          <p:cNvSpPr txBox="1">
            <a:spLocks noGrp="1"/>
          </p:cNvSpPr>
          <p:nvPr>
            <p:ph type="body" idx="4294967295"/>
          </p:nvPr>
        </p:nvSpPr>
        <p:spPr>
          <a:xfrm>
            <a:off x="1752600" y="1066800"/>
            <a:ext cx="86868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rgbClr val="0000CC"/>
              </a:buClr>
              <a:buSzPts val="2000"/>
              <a:buFont typeface="Noto Sans Symbols"/>
              <a:buChar char="▪"/>
            </a:pPr>
            <a:r>
              <a:rPr lang="en-US" sz="2000" b="1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Proteins</a:t>
            </a: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are made of </a:t>
            </a:r>
            <a:r>
              <a:rPr lang="en-US" sz="2000" b="1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amino acids</a:t>
            </a: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linked together by </a:t>
            </a:r>
            <a:r>
              <a:rPr lang="en-US" sz="2000" b="1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peptide bonds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00CC"/>
              </a:buClr>
              <a:buSzPts val="2000"/>
              <a:buFont typeface="Noto Sans Symbols"/>
              <a:buChar char="▪"/>
            </a:pPr>
            <a:r>
              <a:rPr lang="en-US" sz="2000" b="1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</a:t>
            </a: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different amino acids </a:t>
            </a:r>
            <a:r>
              <a:rPr lang="en-US" sz="2000" b="1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exist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Amino acids chains are called </a:t>
            </a:r>
            <a:r>
              <a:rPr lang="en-US" sz="2000" b="1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polypeptides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Segment of DNA that codes for the amino acid sequence in a protein are called </a:t>
            </a:r>
            <a:r>
              <a:rPr lang="en-US" sz="2000" b="1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genes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chemeClr val="dk1"/>
              </a:buClr>
              <a:buSzPts val="2000"/>
              <a:buNone/>
            </a:pPr>
            <a:endParaRPr sz="2000" b="1">
              <a:solidFill>
                <a:srgbClr val="CC00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CC0099"/>
              </a:buClr>
              <a:buSzPts val="2000"/>
              <a:buNone/>
            </a:pPr>
            <a:r>
              <a:rPr lang="en-US" sz="2000" b="1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Genetic Code: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DNA contains a </a:t>
            </a:r>
            <a:r>
              <a:rPr lang="en-US" sz="2000" b="1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triplet code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Every three bases on DNA stands for </a:t>
            </a:r>
            <a:r>
              <a:rPr lang="en-US" sz="2000" b="1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 amino acid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three-letter unit on </a:t>
            </a:r>
            <a:r>
              <a:rPr lang="en-US" sz="2000" b="1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mRNA</a:t>
            </a: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called a </a:t>
            </a:r>
            <a:r>
              <a:rPr lang="en-US" sz="2000" b="1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codon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00CC"/>
              </a:buClr>
              <a:buSzPts val="2000"/>
              <a:buFont typeface="Noto Sans Symbols"/>
              <a:buChar char="▪"/>
            </a:pPr>
            <a:r>
              <a:rPr lang="en-US" sz="2000" b="1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 amino acids have more than one codon!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are </a:t>
            </a:r>
            <a:r>
              <a:rPr lang="en-US" sz="2000" b="1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 amino acids</a:t>
            </a: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a possible 64 different triplets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code is nearly </a:t>
            </a:r>
            <a:r>
              <a:rPr lang="en-US" sz="2000" b="1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universal </a:t>
            </a: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among living organisms</a:t>
            </a:r>
            <a:endParaRPr/>
          </a:p>
          <a:p>
            <a:pPr marL="342900" indent="-215900">
              <a:spcBef>
                <a:spcPts val="400"/>
              </a:spcBef>
              <a:buClr>
                <a:schemeClr val="dk1"/>
              </a:buClr>
              <a:buSzPts val="2000"/>
              <a:buNone/>
            </a:pPr>
            <a:endParaRPr sz="20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9770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51"/>
          <p:cNvSpPr txBox="1"/>
          <p:nvPr/>
        </p:nvSpPr>
        <p:spPr>
          <a:xfrm>
            <a:off x="8077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>
              <a:buClr>
                <a:srgbClr val="0000CC"/>
              </a:buClr>
              <a:buSzPts val="1400"/>
            </a:pPr>
            <a:fld id="{00000000-1234-1234-1234-123412341234}" type="slidenum">
              <a:rPr lang="en-US" sz="140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0000CC"/>
                </a:buClr>
                <a:buSzPts val="1400"/>
              </a:pPr>
              <a:t>26</a:t>
            </a:fld>
            <a:endParaRPr/>
          </a:p>
        </p:txBody>
      </p:sp>
      <p:pic>
        <p:nvPicPr>
          <p:cNvPr id="660" name="Google Shape;660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0" y="303213"/>
            <a:ext cx="7620000" cy="6257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917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DNA to Protein synthesis- video</a:t>
            </a:r>
            <a:endParaRPr lang="en-US" dirty="0"/>
          </a:p>
        </p:txBody>
      </p:sp>
      <p:pic>
        <p:nvPicPr>
          <p:cNvPr id="4" name="From DNA to protein - 3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6708" y="-19328"/>
            <a:ext cx="12226637" cy="6877328"/>
          </a:xfrm>
        </p:spPr>
      </p:pic>
    </p:spTree>
    <p:extLst>
      <p:ext uri="{BB962C8B-B14F-4D97-AF65-F5344CB8AC3E}">
        <p14:creationId xmlns:p14="http://schemas.microsoft.com/office/powerpoint/2010/main" val="330928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4"/>
          <p:cNvSpPr txBox="1">
            <a:spLocks noGrp="1"/>
          </p:cNvSpPr>
          <p:nvPr>
            <p:ph type="title" idx="4294967295"/>
          </p:nvPr>
        </p:nvSpPr>
        <p:spPr>
          <a:xfrm>
            <a:off x="1981200" y="274637"/>
            <a:ext cx="8229600" cy="3349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3200"/>
            </a:pPr>
            <a:r>
              <a:rPr lang="en-US" sz="3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Nucleic Acids</a:t>
            </a:r>
            <a:endParaRPr/>
          </a:p>
        </p:txBody>
      </p:sp>
      <p:sp>
        <p:nvSpPr>
          <p:cNvPr id="425" name="Google Shape;425;p34"/>
          <p:cNvSpPr txBox="1">
            <a:spLocks noGrp="1"/>
          </p:cNvSpPr>
          <p:nvPr>
            <p:ph type="body" idx="4294967295"/>
          </p:nvPr>
        </p:nvSpPr>
        <p:spPr>
          <a:xfrm>
            <a:off x="1981200" y="762000"/>
            <a:ext cx="3429000" cy="5638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-279400">
              <a:lnSpc>
                <a:spcPct val="100000"/>
              </a:lnSpc>
              <a:spcBef>
                <a:spcPts val="0"/>
              </a:spcBef>
              <a:buClr>
                <a:srgbClr val="FF6600"/>
              </a:buClr>
              <a:buSzPts val="4400"/>
              <a:buFont typeface="Times New Roman"/>
              <a:buChar char="•"/>
            </a:pPr>
            <a:r>
              <a:rPr lang="en-US" sz="4400" dirty="0">
                <a:solidFill>
                  <a:srgbClr val="FF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Store hereditary information</a:t>
            </a:r>
            <a:endParaRPr dirty="0"/>
          </a:p>
          <a:p>
            <a:pPr marL="0" indent="-177800">
              <a:lnSpc>
                <a:spcPct val="100000"/>
              </a:lnSpc>
              <a:spcBef>
                <a:spcPts val="560"/>
              </a:spcBef>
              <a:buClr>
                <a:srgbClr val="660066"/>
              </a:buClr>
              <a:buSzPts val="2800"/>
              <a:buFont typeface="Times New Roman"/>
              <a:buChar char="•"/>
            </a:pPr>
            <a:r>
              <a:rPr lang="en-US" b="1" dirty="0">
                <a:solidFill>
                  <a:srgbClr val="66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Contain information for making all the body’s proteins</a:t>
            </a:r>
            <a:endParaRPr dirty="0"/>
          </a:p>
          <a:p>
            <a:pPr marL="0" indent="-177800">
              <a:lnSpc>
                <a:spcPct val="100000"/>
              </a:lnSpc>
              <a:spcBef>
                <a:spcPts val="560"/>
              </a:spcBef>
              <a:buClr>
                <a:srgbClr val="006600"/>
              </a:buClr>
              <a:buSzPts val="2800"/>
              <a:buFont typeface="Times New Roman"/>
              <a:buChar char="•"/>
            </a:pPr>
            <a:r>
              <a:rPr lang="en-US" b="1" dirty="0">
                <a:solidFill>
                  <a:srgbClr val="00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Two types exist --- DNA &amp; RNA</a:t>
            </a:r>
            <a:endParaRPr b="1" dirty="0">
              <a:solidFill>
                <a:srgbClr val="66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ct val="100000"/>
              </a:lnSpc>
              <a:spcBef>
                <a:spcPts val="880"/>
              </a:spcBef>
              <a:buClr>
                <a:schemeClr val="dk1"/>
              </a:buClr>
              <a:buSzPts val="4400"/>
              <a:buNone/>
            </a:pPr>
            <a:endParaRPr sz="4400" dirty="0">
              <a:solidFill>
                <a:srgbClr val="FF6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indent="-63500">
              <a:spcBef>
                <a:spcPts val="880"/>
              </a:spcBef>
              <a:buClr>
                <a:schemeClr val="dk1"/>
              </a:buClr>
              <a:buSzPts val="4400"/>
              <a:buNone/>
            </a:pPr>
            <a:endParaRPr sz="4400" dirty="0">
              <a:solidFill>
                <a:srgbClr val="FF6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6" name="Google Shape;426;p34" descr="clip03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8800" y="762000"/>
            <a:ext cx="5029200" cy="55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063330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5"/>
          <p:cNvSpPr txBox="1">
            <a:spLocks noGrp="1"/>
          </p:cNvSpPr>
          <p:nvPr>
            <p:ph type="title" idx="4294967295"/>
          </p:nvPr>
        </p:nvSpPr>
        <p:spPr>
          <a:xfrm>
            <a:off x="1981200" y="274637"/>
            <a:ext cx="8229600" cy="3349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3200"/>
            </a:pPr>
            <a:r>
              <a:rPr lang="en-US" sz="3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DNA-Deoxyribonucleic acid</a:t>
            </a:r>
            <a:endParaRPr/>
          </a:p>
        </p:txBody>
      </p:sp>
      <p:sp>
        <p:nvSpPr>
          <p:cNvPr id="432" name="Google Shape;432;p35"/>
          <p:cNvSpPr txBox="1">
            <a:spLocks noGrp="1"/>
          </p:cNvSpPr>
          <p:nvPr>
            <p:ph type="body" idx="4294967295"/>
          </p:nvPr>
        </p:nvSpPr>
        <p:spPr>
          <a:xfrm>
            <a:off x="1828800" y="1295400"/>
            <a:ext cx="3657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>
              <a:spcBef>
                <a:spcPts val="0"/>
              </a:spcBef>
              <a:buClr>
                <a:srgbClr val="008000"/>
              </a:buClr>
              <a:buSzPts val="3600"/>
              <a:buFont typeface="Times New Roman"/>
              <a:buChar char="•"/>
            </a:pPr>
            <a:r>
              <a:rPr lang="en-US" sz="3600" b="1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Two strands of DNA join together to form a double helix</a:t>
            </a:r>
            <a:endParaRPr/>
          </a:p>
          <a:p>
            <a:pPr marL="0" indent="0">
              <a:spcBef>
                <a:spcPts val="720"/>
              </a:spcBef>
              <a:buClr>
                <a:schemeClr val="dk1"/>
              </a:buClr>
              <a:buSzPts val="3600"/>
              <a:buNone/>
            </a:pPr>
            <a:endParaRPr sz="3600" b="1">
              <a:solidFill>
                <a:srgbClr val="008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-177800">
              <a:spcBef>
                <a:spcPts val="560"/>
              </a:spcBef>
              <a:buClr>
                <a:srgbClr val="FF3300"/>
              </a:buClr>
              <a:buSzPts val="2800"/>
              <a:buFont typeface="Times New Roman"/>
              <a:buChar char="•"/>
            </a:pPr>
            <a:r>
              <a:rPr lang="en-US" b="1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Nucleotides form long chains called DNA</a:t>
            </a:r>
            <a:endParaRPr/>
          </a:p>
          <a:p>
            <a:pPr marL="0" indent="0">
              <a:spcBef>
                <a:spcPts val="560"/>
              </a:spcBef>
              <a:buClr>
                <a:schemeClr val="dk1"/>
              </a:buClr>
              <a:buSzPts val="2800"/>
              <a:buNone/>
            </a:pPr>
            <a:endParaRPr b="1">
              <a:solidFill>
                <a:srgbClr val="FF33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-152400">
              <a:spcBef>
                <a:spcPts val="480"/>
              </a:spcBef>
              <a:buClr>
                <a:srgbClr val="724C26"/>
              </a:buClr>
              <a:buSzPts val="2400"/>
              <a:buFont typeface="Times New Roman"/>
              <a:buChar char="•"/>
            </a:pPr>
            <a:r>
              <a:rPr lang="en-US" sz="2400" b="1">
                <a:solidFill>
                  <a:srgbClr val="724C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Nucleotides are joined by sugars &amp; phosphates on the side</a:t>
            </a:r>
            <a:endParaRPr sz="3600" b="1">
              <a:solidFill>
                <a:srgbClr val="FF33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spcBef>
                <a:spcPts val="800"/>
              </a:spcBef>
              <a:buClr>
                <a:schemeClr val="dk1"/>
              </a:buClr>
              <a:buSzPts val="4000"/>
              <a:buNone/>
            </a:pPr>
            <a:endParaRPr sz="4000" b="1">
              <a:solidFill>
                <a:srgbClr val="008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indent="-88900">
              <a:spcBef>
                <a:spcPts val="800"/>
              </a:spcBef>
              <a:buClr>
                <a:schemeClr val="dk1"/>
              </a:buClr>
              <a:buSzPts val="4000"/>
              <a:buNone/>
            </a:pPr>
            <a:endParaRPr sz="4000" b="1">
              <a:solidFill>
                <a:srgbClr val="008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3" name="Google Shape;433;p35"/>
          <p:cNvPicPr preferRelativeResize="0"/>
          <p:nvPr/>
        </p:nvPicPr>
        <p:blipFill rotWithShape="1">
          <a:blip r:embed="rId3">
            <a:alphaModFix/>
          </a:blip>
          <a:srcRect l="45300" t="4879" r="2929" b="7759"/>
          <a:stretch/>
        </p:blipFill>
        <p:spPr>
          <a:xfrm>
            <a:off x="5562601" y="990600"/>
            <a:ext cx="2117725" cy="5224462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5"/>
          <p:cNvSpPr txBox="1"/>
          <p:nvPr/>
        </p:nvSpPr>
        <p:spPr>
          <a:xfrm>
            <a:off x="5608638" y="3619500"/>
            <a:ext cx="668337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600"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Base</a:t>
            </a:r>
            <a:endParaRPr/>
          </a:p>
          <a:p>
            <a:pPr>
              <a:lnSpc>
                <a:spcPct val="90000"/>
              </a:lnSpc>
              <a:buClr>
                <a:schemeClr val="dk1"/>
              </a:buClr>
              <a:buSzPts val="1600"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pair</a:t>
            </a:r>
            <a:endParaRPr/>
          </a:p>
        </p:txBody>
      </p:sp>
      <p:sp>
        <p:nvSpPr>
          <p:cNvPr id="435" name="Google Shape;435;p35"/>
          <p:cNvSpPr txBox="1"/>
          <p:nvPr/>
        </p:nvSpPr>
        <p:spPr>
          <a:xfrm>
            <a:off x="8686800" y="5562600"/>
            <a:ext cx="137160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35"/>
          <p:cNvSpPr txBox="1"/>
          <p:nvPr/>
        </p:nvSpPr>
        <p:spPr>
          <a:xfrm>
            <a:off x="6096001" y="6324601"/>
            <a:ext cx="1392237" cy="31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600"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Double helix</a:t>
            </a:r>
            <a:endParaRPr/>
          </a:p>
        </p:txBody>
      </p:sp>
      <p:pic>
        <p:nvPicPr>
          <p:cNvPr id="437" name="Google Shape;437;p35"/>
          <p:cNvPicPr preferRelativeResize="0"/>
          <p:nvPr/>
        </p:nvPicPr>
        <p:blipFill rotWithShape="1">
          <a:blip r:embed="rId3">
            <a:alphaModFix/>
          </a:blip>
          <a:srcRect l="3297" t="38421" r="60005" b="7759"/>
          <a:stretch/>
        </p:blipFill>
        <p:spPr>
          <a:xfrm>
            <a:off x="7835900" y="685800"/>
            <a:ext cx="2832100" cy="497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35"/>
          <p:cNvSpPr txBox="1"/>
          <p:nvPr/>
        </p:nvSpPr>
        <p:spPr>
          <a:xfrm>
            <a:off x="8999538" y="635001"/>
            <a:ext cx="1152525" cy="31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600"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Backbone</a:t>
            </a:r>
            <a:endParaRPr/>
          </a:p>
        </p:txBody>
      </p:sp>
      <p:sp>
        <p:nvSpPr>
          <p:cNvPr id="439" name="Google Shape;439;p35"/>
          <p:cNvSpPr txBox="1"/>
          <p:nvPr/>
        </p:nvSpPr>
        <p:spPr>
          <a:xfrm>
            <a:off x="9477376" y="1236663"/>
            <a:ext cx="1222375" cy="31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600"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Nucleotide</a:t>
            </a:r>
            <a:endParaRPr/>
          </a:p>
        </p:txBody>
      </p:sp>
      <p:sp>
        <p:nvSpPr>
          <p:cNvPr id="440" name="Google Shape;440;p35"/>
          <p:cNvSpPr txBox="1"/>
          <p:nvPr/>
        </p:nvSpPr>
        <p:spPr>
          <a:xfrm>
            <a:off x="9728200" y="4610101"/>
            <a:ext cx="781050" cy="31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600"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Bases</a:t>
            </a:r>
            <a:endParaRPr/>
          </a:p>
        </p:txBody>
      </p:sp>
      <p:cxnSp>
        <p:nvCxnSpPr>
          <p:cNvPr id="441" name="Google Shape;441;p35"/>
          <p:cNvCxnSpPr/>
          <p:nvPr/>
        </p:nvCxnSpPr>
        <p:spPr>
          <a:xfrm rot="10800000" flipH="1">
            <a:off x="8216901" y="901700"/>
            <a:ext cx="954087" cy="647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42" name="Google Shape;442;p35"/>
          <p:cNvCxnSpPr/>
          <p:nvPr/>
        </p:nvCxnSpPr>
        <p:spPr>
          <a:xfrm rot="10800000" flipH="1">
            <a:off x="9359900" y="1524000"/>
            <a:ext cx="469900" cy="500062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43" name="Google Shape;443;p35"/>
          <p:cNvCxnSpPr/>
          <p:nvPr/>
        </p:nvCxnSpPr>
        <p:spPr>
          <a:xfrm rot="10800000">
            <a:off x="9512300" y="2844800"/>
            <a:ext cx="533400" cy="1828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44" name="Google Shape;444;p35"/>
          <p:cNvCxnSpPr/>
          <p:nvPr/>
        </p:nvCxnSpPr>
        <p:spPr>
          <a:xfrm flipH="1">
            <a:off x="9283701" y="4597400"/>
            <a:ext cx="777875" cy="385762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445" name="Google Shape;445;p35"/>
          <p:cNvSpPr txBox="1"/>
          <p:nvPr/>
        </p:nvSpPr>
        <p:spPr>
          <a:xfrm>
            <a:off x="7759700" y="5740400"/>
            <a:ext cx="182086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600"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DNA strand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1099417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7"/>
          <p:cNvSpPr txBox="1">
            <a:spLocks noGrp="1"/>
          </p:cNvSpPr>
          <p:nvPr>
            <p:ph type="title" idx="4294967295"/>
          </p:nvPr>
        </p:nvSpPr>
        <p:spPr>
          <a:xfrm>
            <a:off x="1981200" y="274637"/>
            <a:ext cx="8229600" cy="6397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3200"/>
            </a:pPr>
            <a:r>
              <a:rPr lang="en-US" sz="3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Bases</a:t>
            </a:r>
            <a:endParaRPr/>
          </a:p>
        </p:txBody>
      </p:sp>
      <p:sp>
        <p:nvSpPr>
          <p:cNvPr id="469" name="Google Shape;469;p37"/>
          <p:cNvSpPr txBox="1">
            <a:spLocks noGrp="1"/>
          </p:cNvSpPr>
          <p:nvPr>
            <p:ph type="body" idx="4294967295"/>
          </p:nvPr>
        </p:nvSpPr>
        <p:spPr>
          <a:xfrm>
            <a:off x="1828800" y="1143000"/>
            <a:ext cx="35052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-177800">
              <a:lnSpc>
                <a:spcPct val="100000"/>
              </a:lnSpc>
              <a:spcBef>
                <a:spcPts val="0"/>
              </a:spcBef>
              <a:buClr>
                <a:srgbClr val="FF6600"/>
              </a:buClr>
              <a:buSzPts val="2800"/>
              <a:buFont typeface="Times New Roman"/>
              <a:buChar char="•"/>
            </a:pPr>
            <a:r>
              <a:rPr lang="en-US" b="1">
                <a:solidFill>
                  <a:srgbClr val="FF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DNA nucleotide has one of the following bases:</a:t>
            </a:r>
            <a:endParaRPr/>
          </a:p>
        </p:txBody>
      </p:sp>
      <p:sp>
        <p:nvSpPr>
          <p:cNvPr id="470" name="Google Shape;470;p37"/>
          <p:cNvSpPr>
            <a:spLocks noGrp="1"/>
          </p:cNvSpPr>
          <p:nvPr>
            <p:ph type="clipArt" idx="4294967295"/>
          </p:nvPr>
        </p:nvSpPr>
        <p:spPr>
          <a:xfrm>
            <a:off x="6172200" y="1600200"/>
            <a:ext cx="4038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13970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1" name="Google Shape;471;p37"/>
          <p:cNvPicPr preferRelativeResize="0"/>
          <p:nvPr/>
        </p:nvPicPr>
        <p:blipFill rotWithShape="1">
          <a:blip r:embed="rId3">
            <a:alphaModFix/>
          </a:blip>
          <a:srcRect l="1595" t="1243" r="588" b="11193"/>
          <a:stretch/>
        </p:blipFill>
        <p:spPr>
          <a:xfrm>
            <a:off x="5334000" y="990600"/>
            <a:ext cx="5029200" cy="51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37"/>
          <p:cNvSpPr txBox="1"/>
          <p:nvPr/>
        </p:nvSpPr>
        <p:spPr>
          <a:xfrm>
            <a:off x="5842001" y="3055938"/>
            <a:ext cx="1336675" cy="31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600"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Thymine (T)</a:t>
            </a:r>
            <a:endParaRPr/>
          </a:p>
        </p:txBody>
      </p:sp>
      <p:sp>
        <p:nvSpPr>
          <p:cNvPr id="473" name="Google Shape;473;p37"/>
          <p:cNvSpPr txBox="1"/>
          <p:nvPr/>
        </p:nvSpPr>
        <p:spPr>
          <a:xfrm>
            <a:off x="8204201" y="3055938"/>
            <a:ext cx="1381125" cy="31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600"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Cytosine (C)</a:t>
            </a:r>
            <a:endParaRPr/>
          </a:p>
        </p:txBody>
      </p:sp>
      <p:sp>
        <p:nvSpPr>
          <p:cNvPr id="474" name="Google Shape;474;p37"/>
          <p:cNvSpPr txBox="1"/>
          <p:nvPr/>
        </p:nvSpPr>
        <p:spPr>
          <a:xfrm>
            <a:off x="6096001" y="5943601"/>
            <a:ext cx="1323975" cy="31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600"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Adenine (A)</a:t>
            </a:r>
            <a:endParaRPr/>
          </a:p>
        </p:txBody>
      </p:sp>
      <p:sp>
        <p:nvSpPr>
          <p:cNvPr id="475" name="Google Shape;475;p37"/>
          <p:cNvSpPr txBox="1"/>
          <p:nvPr/>
        </p:nvSpPr>
        <p:spPr>
          <a:xfrm>
            <a:off x="8610601" y="5943601"/>
            <a:ext cx="1349375" cy="31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600"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Guanine (G)</a:t>
            </a:r>
            <a:endParaRPr/>
          </a:p>
        </p:txBody>
      </p:sp>
      <p:sp>
        <p:nvSpPr>
          <p:cNvPr id="476" name="Google Shape;476;p37"/>
          <p:cNvSpPr txBox="1"/>
          <p:nvPr/>
        </p:nvSpPr>
        <p:spPr>
          <a:xfrm>
            <a:off x="1828800" y="3200401"/>
            <a:ext cx="3124200" cy="2508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 indent="-177800">
              <a:buClr>
                <a:srgbClr val="226E52"/>
              </a:buClr>
              <a:buSzPts val="2800"/>
              <a:buFont typeface="Times New Roman"/>
              <a:buChar char="–"/>
            </a:pPr>
            <a:r>
              <a:rPr lang="en-US" sz="2800" b="1">
                <a:solidFill>
                  <a:srgbClr val="00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Adenine (A)</a:t>
            </a:r>
            <a:endParaRPr/>
          </a:p>
          <a:p>
            <a:pPr lvl="1" indent="-177800">
              <a:spcBef>
                <a:spcPts val="1820"/>
              </a:spcBef>
              <a:buClr>
                <a:srgbClr val="226E52"/>
              </a:buClr>
              <a:buSzPts val="2800"/>
              <a:buFont typeface="Times New Roman"/>
              <a:buChar char="–"/>
            </a:pPr>
            <a:r>
              <a:rPr lang="en-US" sz="2800" b="1">
                <a:solidFill>
                  <a:srgbClr val="724C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Guanine (G)</a:t>
            </a:r>
            <a:endParaRPr/>
          </a:p>
          <a:p>
            <a:pPr lvl="1" indent="-177800">
              <a:spcBef>
                <a:spcPts val="1820"/>
              </a:spcBef>
              <a:buClr>
                <a:srgbClr val="226E52"/>
              </a:buClr>
              <a:buSzPts val="2800"/>
              <a:buFont typeface="Times New Roman"/>
              <a:buChar char="–"/>
            </a:pPr>
            <a:r>
              <a:rPr lang="en-US" sz="2800" b="1">
                <a:solidFill>
                  <a:srgbClr val="66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Thymine (T)</a:t>
            </a:r>
            <a:endParaRPr/>
          </a:p>
          <a:p>
            <a:pPr lvl="1" indent="-177800">
              <a:spcBef>
                <a:spcPts val="1820"/>
              </a:spcBef>
              <a:buClr>
                <a:srgbClr val="226E52"/>
              </a:buClr>
              <a:buSzPts val="2800"/>
              <a:buFont typeface="Times New Roman"/>
              <a:buChar char="–"/>
            </a:pPr>
            <a:r>
              <a:rPr lang="en-US" sz="2800" b="1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Cytosine (C)</a:t>
            </a:r>
            <a:endParaRPr/>
          </a:p>
        </p:txBody>
      </p:sp>
      <p:cxnSp>
        <p:nvCxnSpPr>
          <p:cNvPr id="3" name="Straight Connector 2"/>
          <p:cNvCxnSpPr/>
          <p:nvPr/>
        </p:nvCxnSpPr>
        <p:spPr>
          <a:xfrm>
            <a:off x="9959976" y="990600"/>
            <a:ext cx="0" cy="2378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286999" y="1943100"/>
            <a:ext cx="1417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PYRIMIDINES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543986" y="4879041"/>
            <a:ext cx="998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PURINES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517280" y="4059335"/>
            <a:ext cx="0" cy="2378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6925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6"/>
          <p:cNvSpPr txBox="1">
            <a:spLocks noGrp="1"/>
          </p:cNvSpPr>
          <p:nvPr>
            <p:ph type="title" idx="4294967295"/>
          </p:nvPr>
        </p:nvSpPr>
        <p:spPr>
          <a:xfrm>
            <a:off x="1981200" y="274637"/>
            <a:ext cx="8229600" cy="4111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3200"/>
            </a:pPr>
            <a:r>
              <a:rPr lang="en-US" sz="3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Nucleic Acids</a:t>
            </a:r>
            <a:endParaRPr/>
          </a:p>
        </p:txBody>
      </p:sp>
      <p:pic>
        <p:nvPicPr>
          <p:cNvPr id="451" name="Google Shape;451;p36"/>
          <p:cNvPicPr preferRelativeResize="0"/>
          <p:nvPr/>
        </p:nvPicPr>
        <p:blipFill rotWithShape="1">
          <a:blip r:embed="rId3">
            <a:alphaModFix/>
          </a:blip>
          <a:srcRect l="2335" t="8209" r="12149" b="12187"/>
          <a:stretch/>
        </p:blipFill>
        <p:spPr>
          <a:xfrm>
            <a:off x="5791201" y="1524000"/>
            <a:ext cx="3544887" cy="46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36"/>
          <p:cNvSpPr txBox="1"/>
          <p:nvPr/>
        </p:nvSpPr>
        <p:spPr>
          <a:xfrm>
            <a:off x="7543800" y="1066800"/>
            <a:ext cx="189865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1600"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Nitrogenous base</a:t>
            </a:r>
            <a:endParaRPr/>
          </a:p>
          <a:p>
            <a:pPr algn="ctr">
              <a:lnSpc>
                <a:spcPct val="90000"/>
              </a:lnSpc>
              <a:buClr>
                <a:schemeClr val="dk1"/>
              </a:buClr>
              <a:buSzPts val="1600"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(A,G,C, or T)</a:t>
            </a:r>
            <a:endParaRPr/>
          </a:p>
        </p:txBody>
      </p:sp>
      <p:sp>
        <p:nvSpPr>
          <p:cNvPr id="453" name="Google Shape;453;p36"/>
          <p:cNvSpPr txBox="1"/>
          <p:nvPr/>
        </p:nvSpPr>
        <p:spPr>
          <a:xfrm>
            <a:off x="5562601" y="3124200"/>
            <a:ext cx="1220787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1600"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Phosphate</a:t>
            </a:r>
            <a:endParaRPr/>
          </a:p>
          <a:p>
            <a:pPr algn="ctr">
              <a:lnSpc>
                <a:spcPct val="90000"/>
              </a:lnSpc>
              <a:buClr>
                <a:schemeClr val="dk1"/>
              </a:buClr>
              <a:buSzPts val="1600"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</a:t>
            </a:r>
            <a:endParaRPr/>
          </a:p>
        </p:txBody>
      </p:sp>
      <p:sp>
        <p:nvSpPr>
          <p:cNvPr id="454" name="Google Shape;454;p36"/>
          <p:cNvSpPr txBox="1"/>
          <p:nvPr/>
        </p:nvSpPr>
        <p:spPr>
          <a:xfrm>
            <a:off x="8229601" y="3124201"/>
            <a:ext cx="1336675" cy="31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1600"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Thymine (T)</a:t>
            </a:r>
            <a:endParaRPr/>
          </a:p>
        </p:txBody>
      </p:sp>
      <p:sp>
        <p:nvSpPr>
          <p:cNvPr id="455" name="Google Shape;455;p36"/>
          <p:cNvSpPr txBox="1"/>
          <p:nvPr/>
        </p:nvSpPr>
        <p:spPr>
          <a:xfrm>
            <a:off x="7315200" y="4419600"/>
            <a:ext cx="1516062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600"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Sugar</a:t>
            </a:r>
            <a:endParaRPr/>
          </a:p>
          <a:p>
            <a:pPr>
              <a:lnSpc>
                <a:spcPct val="90000"/>
              </a:lnSpc>
              <a:buClr>
                <a:schemeClr val="dk1"/>
              </a:buClr>
              <a:buSzPts val="1600"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(deoxyribose)</a:t>
            </a:r>
            <a:endParaRPr/>
          </a:p>
        </p:txBody>
      </p:sp>
      <p:cxnSp>
        <p:nvCxnSpPr>
          <p:cNvPr id="456" name="Google Shape;456;p36"/>
          <p:cNvCxnSpPr/>
          <p:nvPr/>
        </p:nvCxnSpPr>
        <p:spPr>
          <a:xfrm rot="10800000">
            <a:off x="5867400" y="5105400"/>
            <a:ext cx="152400" cy="5334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457" name="Google Shape;457;p36"/>
          <p:cNvSpPr txBox="1"/>
          <p:nvPr/>
        </p:nvSpPr>
        <p:spPr>
          <a:xfrm>
            <a:off x="5029201" y="4876801"/>
            <a:ext cx="1220787" cy="31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600"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Phosphate</a:t>
            </a:r>
            <a:endParaRPr/>
          </a:p>
        </p:txBody>
      </p:sp>
      <p:sp>
        <p:nvSpPr>
          <p:cNvPr id="458" name="Google Shape;458;p36"/>
          <p:cNvSpPr txBox="1"/>
          <p:nvPr/>
        </p:nvSpPr>
        <p:spPr>
          <a:xfrm>
            <a:off x="7162801" y="5562601"/>
            <a:ext cx="668337" cy="31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600"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Base</a:t>
            </a:r>
            <a:endParaRPr/>
          </a:p>
        </p:txBody>
      </p:sp>
      <p:sp>
        <p:nvSpPr>
          <p:cNvPr id="459" name="Google Shape;459;p36"/>
          <p:cNvSpPr txBox="1"/>
          <p:nvPr/>
        </p:nvSpPr>
        <p:spPr>
          <a:xfrm>
            <a:off x="4724400" y="5791201"/>
            <a:ext cx="749300" cy="31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600"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Suga</a:t>
            </a: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/>
          </a:p>
        </p:txBody>
      </p:sp>
      <p:cxnSp>
        <p:nvCxnSpPr>
          <p:cNvPr id="460" name="Google Shape;460;p36"/>
          <p:cNvCxnSpPr/>
          <p:nvPr/>
        </p:nvCxnSpPr>
        <p:spPr>
          <a:xfrm rot="10800000" flipH="1">
            <a:off x="5473700" y="5816600"/>
            <a:ext cx="533400" cy="1524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61" name="Google Shape;461;p36"/>
          <p:cNvCxnSpPr/>
          <p:nvPr/>
        </p:nvCxnSpPr>
        <p:spPr>
          <a:xfrm>
            <a:off x="6553200" y="5791200"/>
            <a:ext cx="533400" cy="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462" name="Google Shape;462;p36"/>
          <p:cNvSpPr txBox="1"/>
          <p:nvPr/>
        </p:nvSpPr>
        <p:spPr>
          <a:xfrm>
            <a:off x="1828800" y="1981200"/>
            <a:ext cx="2819400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724C26"/>
              </a:buClr>
              <a:buSzPts val="3200"/>
            </a:pPr>
            <a:r>
              <a:rPr lang="en-US" sz="3200" b="1">
                <a:solidFill>
                  <a:srgbClr val="724C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Nucleic acids are polymers of nucleotides</a:t>
            </a:r>
            <a:endParaRPr/>
          </a:p>
        </p:txBody>
      </p:sp>
      <p:sp>
        <p:nvSpPr>
          <p:cNvPr id="463" name="Google Shape;463;p36"/>
          <p:cNvSpPr txBox="1"/>
          <p:nvPr/>
        </p:nvSpPr>
        <p:spPr>
          <a:xfrm>
            <a:off x="5638800" y="6248400"/>
            <a:ext cx="2057400" cy="366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800"/>
            </a:pPr>
            <a:r>
              <a:rPr lang="en-US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Nucleotide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6795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00" name="Rectangle 12"/>
          <p:cNvSpPr>
            <a:spLocks noGrp="1" noChangeArrowheads="1"/>
          </p:cNvSpPr>
          <p:nvPr>
            <p:ph type="title"/>
          </p:nvPr>
        </p:nvSpPr>
        <p:spPr>
          <a:xfrm>
            <a:off x="838200" y="180976"/>
            <a:ext cx="10363200" cy="9144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DNA Structure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81200" y="1447800"/>
            <a:ext cx="4038600" cy="49530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400" dirty="0"/>
              <a:t>A polymer with an information-rich sequence of nucleotides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/>
              <a:t>Pyrimidine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6 membered ring made of carbon and nitrogen atoms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Cytosine and thymine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/>
              <a:t>Purine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6 membered ring fused to a five membered ring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Adenine and guanine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 err="1"/>
              <a:t>Phosphodiester</a:t>
            </a:r>
            <a:endParaRPr lang="en-US" sz="2400" dirty="0"/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 smtClean="0"/>
              <a:t>Covalent </a:t>
            </a:r>
            <a:r>
              <a:rPr lang="en-US" sz="2000" dirty="0"/>
              <a:t>bonds holding nucleotides together</a:t>
            </a:r>
          </a:p>
        </p:txBody>
      </p:sp>
      <p:sp>
        <p:nvSpPr>
          <p:cNvPr id="63492" name="AutoShape 9" descr="paint"/>
          <p:cNvSpPr>
            <a:spLocks noChangeAspect="1" noChangeArrowheads="1"/>
          </p:cNvSpPr>
          <p:nvPr/>
        </p:nvSpPr>
        <p:spPr bwMode="auto">
          <a:xfrm>
            <a:off x="2209800" y="1285876"/>
            <a:ext cx="822960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sz="1800"/>
          </a:p>
        </p:txBody>
      </p:sp>
      <p:pic>
        <p:nvPicPr>
          <p:cNvPr id="63493" name="Picture 19" descr="Figure 5_1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343400"/>
            <a:ext cx="3733800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4" name="Picture 21" descr="Figure 5_1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828800"/>
            <a:ext cx="3733800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904001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>
          <a:xfrm>
            <a:off x="649941" y="-24840"/>
            <a:ext cx="105156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DNA Structure, cont.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3938" y="1371600"/>
            <a:ext cx="3962400" cy="5105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400" dirty="0"/>
              <a:t>Double helix 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Two chains of nucleotides that spiral around an imaginary axis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/>
              <a:t>Hydrogen bonds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Hold two chains of nucleotides together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/>
              <a:t>Adenine pairs with </a:t>
            </a:r>
            <a:r>
              <a:rPr lang="en-US" sz="2400" dirty="0" smtClean="0"/>
              <a:t>thymine (A-T)</a:t>
            </a:r>
            <a:endParaRPr lang="en-US" sz="2400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/>
              <a:t>Cytosine pairs with </a:t>
            </a:r>
            <a:r>
              <a:rPr lang="en-US" sz="2400" dirty="0" smtClean="0"/>
              <a:t>guanine (G-C)</a:t>
            </a:r>
            <a:endParaRPr lang="en-US" sz="2400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/>
              <a:t>Two strands of DNA double helix are complimentary</a:t>
            </a:r>
          </a:p>
        </p:txBody>
      </p:sp>
      <p:pic>
        <p:nvPicPr>
          <p:cNvPr id="655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371600"/>
            <a:ext cx="4757738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44553" y="365125"/>
            <a:ext cx="2538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5’ ATGCTGCGTTAAATT 3’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3’ TACGACGCAATTTAA 5’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85648" y="4840941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181411" y="4939552"/>
            <a:ext cx="362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T</a:t>
            </a:r>
            <a:endParaRPr 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185648" y="4268414"/>
            <a:ext cx="413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G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9181411" y="4327899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C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8144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956</Words>
  <Application>Microsoft Office PowerPoint</Application>
  <PresentationFormat>Widescreen</PresentationFormat>
  <Paragraphs>282</Paragraphs>
  <Slides>26</Slides>
  <Notes>18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ＭＳ Ｐゴシック</vt:lpstr>
      <vt:lpstr>ＭＳ Ｐゴシック</vt:lpstr>
      <vt:lpstr>Arial</vt:lpstr>
      <vt:lpstr>Arial Black</vt:lpstr>
      <vt:lpstr>Calibri</vt:lpstr>
      <vt:lpstr>Calibri Light</vt:lpstr>
      <vt:lpstr>Comic Sans MS</vt:lpstr>
      <vt:lpstr>Noto Sans Symbols</vt:lpstr>
      <vt:lpstr>Times New Roman</vt:lpstr>
      <vt:lpstr>Office Theme</vt:lpstr>
      <vt:lpstr>Unit 2</vt:lpstr>
      <vt:lpstr>PowerPoint Presentation</vt:lpstr>
      <vt:lpstr>From DNA to Protein synthesis- video</vt:lpstr>
      <vt:lpstr>Nucleic Acids</vt:lpstr>
      <vt:lpstr>DNA-Deoxyribonucleic acid</vt:lpstr>
      <vt:lpstr>Bases</vt:lpstr>
      <vt:lpstr>Nucleic Acids</vt:lpstr>
      <vt:lpstr>DNA Structure</vt:lpstr>
      <vt:lpstr>DNA Structure, cont.</vt:lpstr>
      <vt:lpstr>Replication copies the genetic information. </vt:lpstr>
      <vt:lpstr>PowerPoint Presentation</vt:lpstr>
      <vt:lpstr>PowerPoint Presentation</vt:lpstr>
      <vt:lpstr>RNA- RIBONUCLEIC ACID</vt:lpstr>
      <vt:lpstr>RNA – Ribonucleic Acid</vt:lpstr>
      <vt:lpstr>RNA Differs from DNA</vt:lpstr>
      <vt:lpstr>Three Types of RNA</vt:lpstr>
      <vt:lpstr>Overview of Transcription</vt:lpstr>
      <vt:lpstr>RNA Polymerase</vt:lpstr>
      <vt:lpstr>Processing Pre-mRNA</vt:lpstr>
      <vt:lpstr>Messenger RNA (mRNA)</vt:lpstr>
      <vt:lpstr>Transfer RNA (tRNA)</vt:lpstr>
      <vt:lpstr>Ribosomal RNA (rRNA)</vt:lpstr>
      <vt:lpstr>Ribosomes</vt:lpstr>
      <vt:lpstr>PowerPoint Presentation</vt:lpstr>
      <vt:lpstr>Genes &amp; Proteins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2</dc:title>
  <dc:creator>USHA</dc:creator>
  <cp:lastModifiedBy>USHA</cp:lastModifiedBy>
  <cp:revision>11</cp:revision>
  <dcterms:created xsi:type="dcterms:W3CDTF">2021-11-11T07:32:46Z</dcterms:created>
  <dcterms:modified xsi:type="dcterms:W3CDTF">2021-11-11T11:48:04Z</dcterms:modified>
</cp:coreProperties>
</file>